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Poppins"/>
      <p:regular r:id="rId63"/>
      <p:bold r:id="rId64"/>
      <p:italic r:id="rId65"/>
      <p:boldItalic r:id="rId66"/>
    </p:embeddedFont>
    <p:embeddedFont>
      <p:font typeface="Palanquin Dark"/>
      <p:regular r:id="rId67"/>
      <p:bold r:id="rId68"/>
    </p:embeddedFont>
    <p:embeddedFont>
      <p:font typeface="Lato"/>
      <p:regular r:id="rId69"/>
      <p:bold r:id="rId70"/>
      <p:italic r:id="rId71"/>
      <p:boldItalic r:id="rId72"/>
    </p:embeddedFont>
    <p:embeddedFont>
      <p:font typeface="Poppins Black"/>
      <p:bold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1D2E4D-61DA-4E0F-90A4-9460EDA29300}">
  <a:tblStyle styleId="{CB1D2E4D-61DA-4E0F-90A4-9460EDA293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057D8E0-5694-485C-A01F-66E50AA8CC1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oppinsBlack-bold.fntdata"/><Relationship Id="rId72" Type="http://schemas.openxmlformats.org/officeDocument/2006/relationships/font" Target="fonts/Lato-boldItalic.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PoppinsBlack-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7.xml"/><Relationship Id="rId66" Type="http://schemas.openxmlformats.org/officeDocument/2006/relationships/font" Target="fonts/Poppins-boldItalic.fntdata"/><Relationship Id="rId21" Type="http://schemas.openxmlformats.org/officeDocument/2006/relationships/slide" Target="slides/slide16.xml"/><Relationship Id="rId65" Type="http://schemas.openxmlformats.org/officeDocument/2006/relationships/font" Target="fonts/Poppins-italic.fntdata"/><Relationship Id="rId24" Type="http://schemas.openxmlformats.org/officeDocument/2006/relationships/slide" Target="slides/slide19.xml"/><Relationship Id="rId68" Type="http://schemas.openxmlformats.org/officeDocument/2006/relationships/font" Target="fonts/PalanquinDark-bold.fntdata"/><Relationship Id="rId23" Type="http://schemas.openxmlformats.org/officeDocument/2006/relationships/slide" Target="slides/slide18.xml"/><Relationship Id="rId67" Type="http://schemas.openxmlformats.org/officeDocument/2006/relationships/font" Target="fonts/PalanquinDark-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9bd4912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9bd4912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Currently, navigation algorithms do not take into account the social complexity of the scenarios like, for example, their relationship with the hour of the day or the activities carried out in these scenarios. This article presents a first approach to the idea of time-dependent social mapping, where the planning of the social route by the robot takes into consideration variables that depend on the time and schedules of use of certain spaces.</a:t>
            </a:r>
            <a:endParaRPr/>
          </a:p>
          <a:p>
            <a:pPr indent="0" lvl="0" marL="0" rtl="0" algn="l">
              <a:spcBef>
                <a:spcPts val="0"/>
              </a:spcBef>
              <a:spcAft>
                <a:spcPts val="0"/>
              </a:spcAft>
              <a:buClr>
                <a:schemeClr val="dk1"/>
              </a:buClr>
              <a:buSzPts val="1100"/>
              <a:buFont typeface="Arial"/>
              <a:buNone/>
            </a:pPr>
            <a:r>
              <a:rPr lang="en"/>
              <a:t>To this end, this article describes how the spaces of human-object interaction vary as a function of time and how this affects the social navigation planned by the robot.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classical </a:t>
            </a:r>
            <a:r>
              <a:rPr b="1" lang="en"/>
              <a:t>Dijkstra</a:t>
            </a:r>
            <a:r>
              <a:rPr lang="en"/>
              <a:t> algorithm is employed for determining the shortest path between an initial position and a target to which the robot must travel.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922523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1922523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 does a performance </a:t>
            </a:r>
            <a:r>
              <a:rPr lang="en"/>
              <a:t>comparison</a:t>
            </a:r>
            <a:r>
              <a:rPr lang="en"/>
              <a:t> between DWA and TEB local planner for differential drive mobile robot.</a:t>
            </a:r>
            <a:endParaRPr/>
          </a:p>
          <a:p>
            <a:pPr indent="0" lvl="0" marL="0" rtl="0" algn="l">
              <a:spcBef>
                <a:spcPts val="0"/>
              </a:spcBef>
              <a:spcAft>
                <a:spcPts val="0"/>
              </a:spcAft>
              <a:buNone/>
            </a:pPr>
            <a:r>
              <a:rPr lang="en"/>
              <a:t>The comparisons were made for </a:t>
            </a:r>
            <a:r>
              <a:rPr b="1" lang="en"/>
              <a:t>efficiency, safety and flexibility</a:t>
            </a:r>
            <a:r>
              <a:rPr lang="en"/>
              <a:t>.</a:t>
            </a:r>
            <a:endParaRPr/>
          </a:p>
          <a:p>
            <a:pPr indent="0" lvl="0" marL="0" rtl="0" algn="l">
              <a:spcBef>
                <a:spcPts val="0"/>
              </a:spcBef>
              <a:spcAft>
                <a:spcPts val="0"/>
              </a:spcAft>
              <a:buNone/>
            </a:pPr>
            <a:r>
              <a:rPr b="1" lang="en"/>
              <a:t>Efficiency:</a:t>
            </a:r>
            <a:endParaRPr b="1"/>
          </a:p>
          <a:p>
            <a:pPr indent="0" lvl="0" marL="0" rtl="0" algn="l">
              <a:spcBef>
                <a:spcPts val="0"/>
              </a:spcBef>
              <a:spcAft>
                <a:spcPts val="0"/>
              </a:spcAft>
              <a:buNone/>
            </a:pPr>
            <a:r>
              <a:rPr lang="en"/>
              <a:t>In terms of efficiency the experimental </a:t>
            </a:r>
            <a:r>
              <a:rPr lang="en"/>
              <a:t>results</a:t>
            </a:r>
            <a:r>
              <a:rPr lang="en"/>
              <a:t> indicate that planning with TEB is </a:t>
            </a:r>
            <a:r>
              <a:rPr b="1" lang="en"/>
              <a:t>8.94 times faster</a:t>
            </a:r>
            <a:r>
              <a:rPr lang="en"/>
              <a:t> than planning with DWA.</a:t>
            </a:r>
            <a:endParaRPr/>
          </a:p>
          <a:p>
            <a:pPr indent="0" lvl="0" marL="0" rtl="0" algn="l">
              <a:spcBef>
                <a:spcPts val="0"/>
              </a:spcBef>
              <a:spcAft>
                <a:spcPts val="0"/>
              </a:spcAft>
              <a:buNone/>
            </a:pPr>
            <a:r>
              <a:rPr b="1" lang="en"/>
              <a:t>Safety:</a:t>
            </a:r>
            <a:endParaRPr b="1"/>
          </a:p>
          <a:p>
            <a:pPr indent="0" lvl="0" marL="0" rtl="0" algn="l">
              <a:spcBef>
                <a:spcPts val="0"/>
              </a:spcBef>
              <a:spcAft>
                <a:spcPts val="0"/>
              </a:spcAft>
              <a:buClr>
                <a:schemeClr val="dk1"/>
              </a:buClr>
              <a:buSzPts val="1100"/>
              <a:buFont typeface="Arial"/>
              <a:buNone/>
            </a:pPr>
            <a:r>
              <a:rPr lang="en"/>
              <a:t>In terms of safety TEB achieves better security performance in most test scenarios because of the </a:t>
            </a:r>
            <a:r>
              <a:rPr b="1" lang="en"/>
              <a:t>better clearance from obstacles </a:t>
            </a:r>
            <a:endParaRPr b="1"/>
          </a:p>
          <a:p>
            <a:pPr indent="0" lvl="0" marL="0" rtl="0" algn="l">
              <a:spcBef>
                <a:spcPts val="0"/>
              </a:spcBef>
              <a:spcAft>
                <a:spcPts val="0"/>
              </a:spcAft>
              <a:buClr>
                <a:schemeClr val="dk1"/>
              </a:buClr>
              <a:buSzPts val="1100"/>
              <a:buFont typeface="Arial"/>
              <a:buNone/>
            </a:pPr>
            <a:r>
              <a:rPr b="1" lang="en"/>
              <a:t>but the total travel distance</a:t>
            </a:r>
            <a:r>
              <a:rPr lang="en"/>
              <a:t> of TEB is </a:t>
            </a:r>
            <a:r>
              <a:rPr b="1" lang="en"/>
              <a:t>relatively longer</a:t>
            </a:r>
            <a:r>
              <a:rPr lang="en"/>
              <a:t> than that of DWA.</a:t>
            </a:r>
            <a:endParaRPr/>
          </a:p>
          <a:p>
            <a:pPr indent="0" lvl="0" marL="0" rtl="0" algn="l">
              <a:spcBef>
                <a:spcPts val="0"/>
              </a:spcBef>
              <a:spcAft>
                <a:spcPts val="0"/>
              </a:spcAft>
              <a:buNone/>
            </a:pPr>
            <a:r>
              <a:rPr b="1" lang="en"/>
              <a:t>Flexibility:</a:t>
            </a:r>
            <a:endParaRPr b="1"/>
          </a:p>
          <a:p>
            <a:pPr indent="0" lvl="0" marL="0" rtl="0" algn="l">
              <a:spcBef>
                <a:spcPts val="0"/>
              </a:spcBef>
              <a:spcAft>
                <a:spcPts val="0"/>
              </a:spcAft>
              <a:buNone/>
            </a:pPr>
            <a:r>
              <a:rPr lang="en"/>
              <a:t>In terms of flexibility of path, experimental results indicate that TEB performs better flexibility than DWA especially in scenarios like </a:t>
            </a:r>
            <a:r>
              <a:rPr b="1" lang="en"/>
              <a:t>mazes</a:t>
            </a:r>
            <a:r>
              <a:rPr lang="en"/>
              <a:t> that require </a:t>
            </a:r>
            <a:r>
              <a:rPr b="1" lang="en"/>
              <a:t>robots to turn continuously</a:t>
            </a:r>
            <a:r>
              <a:rPr lang="en"/>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4d1bc3d85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14d1bc3d8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14d1bc3d8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14d1bc3d8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flow is as follows: first we do mapping.</a:t>
            </a:r>
            <a:endParaRPr/>
          </a:p>
          <a:p>
            <a:pPr indent="0" lvl="0" marL="0" rtl="0" algn="l">
              <a:spcBef>
                <a:spcPts val="0"/>
              </a:spcBef>
              <a:spcAft>
                <a:spcPts val="0"/>
              </a:spcAft>
              <a:buNone/>
            </a:pPr>
            <a:r>
              <a:rPr b="1" lang="en"/>
              <a:t>Mapping:</a:t>
            </a:r>
            <a:br>
              <a:rPr lang="en"/>
            </a:br>
            <a:r>
              <a:rPr lang="en"/>
              <a:t>We mapped map the unity </a:t>
            </a:r>
            <a:r>
              <a:rPr lang="en"/>
              <a:t>hospital</a:t>
            </a:r>
            <a:r>
              <a:rPr lang="en"/>
              <a:t> scenario using slam_gmapping library.</a:t>
            </a:r>
            <a:endParaRPr/>
          </a:p>
          <a:p>
            <a:pPr indent="0" lvl="0" marL="0" rtl="0" algn="l">
              <a:spcBef>
                <a:spcPts val="0"/>
              </a:spcBef>
              <a:spcAft>
                <a:spcPts val="0"/>
              </a:spcAft>
              <a:buClr>
                <a:schemeClr val="dk1"/>
              </a:buClr>
              <a:buSzPts val="1100"/>
              <a:buFont typeface="Arial"/>
              <a:buNone/>
            </a:pPr>
            <a:r>
              <a:rPr lang="en"/>
              <a:t>s</a:t>
            </a:r>
            <a:r>
              <a:rPr lang="en"/>
              <a:t>lam_gmapping:</a:t>
            </a:r>
            <a:endParaRPr/>
          </a:p>
          <a:p>
            <a:pPr indent="0" lvl="0" marL="0" rtl="0" algn="l">
              <a:spcBef>
                <a:spcPts val="0"/>
              </a:spcBef>
              <a:spcAft>
                <a:spcPts val="0"/>
              </a:spcAft>
              <a:buClr>
                <a:schemeClr val="dk1"/>
              </a:buClr>
              <a:buSzPts val="1100"/>
              <a:buFont typeface="Arial"/>
              <a:buNone/>
            </a:pPr>
            <a:r>
              <a:rPr b="1" lang="en">
                <a:solidFill>
                  <a:schemeClr val="dk1"/>
                </a:solidFill>
              </a:rPr>
              <a:t>Costmap Layers:</a:t>
            </a:r>
            <a:endParaRPr b="1">
              <a:solidFill>
                <a:schemeClr val="dk1"/>
              </a:solidFill>
            </a:endParaRPr>
          </a:p>
          <a:p>
            <a:pPr indent="0" lvl="0" marL="0" rtl="0" algn="l">
              <a:spcBef>
                <a:spcPts val="0"/>
              </a:spcBef>
              <a:spcAft>
                <a:spcPts val="0"/>
              </a:spcAft>
              <a:buNone/>
            </a:pPr>
            <a:r>
              <a:rPr lang="en">
                <a:solidFill>
                  <a:schemeClr val="dk1"/>
                </a:solidFill>
              </a:rPr>
              <a:t>Then we added different costmap layers for obstacle avoidance and human aware robot navigation while planning the path to goal. Some costmap layers are static layer, obstacle layer, inflation layer and social layer. Details of it will be discussed in the next slide.</a:t>
            </a:r>
            <a:endParaRPr/>
          </a:p>
          <a:p>
            <a:pPr indent="0" lvl="0" marL="0" rtl="0" algn="l">
              <a:spcBef>
                <a:spcPts val="0"/>
              </a:spcBef>
              <a:spcAft>
                <a:spcPts val="0"/>
              </a:spcAft>
              <a:buNone/>
            </a:pPr>
            <a:r>
              <a:rPr b="1" lang="en"/>
              <a:t>Global Planner:</a:t>
            </a:r>
            <a:endParaRPr b="1"/>
          </a:p>
          <a:p>
            <a:pPr indent="0" lvl="0" marL="0" rtl="0" algn="l">
              <a:spcBef>
                <a:spcPts val="0"/>
              </a:spcBef>
              <a:spcAft>
                <a:spcPts val="0"/>
              </a:spcAft>
              <a:buNone/>
            </a:pPr>
            <a:r>
              <a:rPr lang="en"/>
              <a:t>Then we added a global planner to plan a path from start to goal and </a:t>
            </a:r>
            <a:r>
              <a:rPr b="1" lang="en"/>
              <a:t>c</a:t>
            </a:r>
            <a:r>
              <a:rPr b="1" lang="en"/>
              <a:t>ompare</a:t>
            </a:r>
            <a:r>
              <a:rPr b="1" lang="en"/>
              <a:t> performance</a:t>
            </a:r>
            <a:r>
              <a:rPr lang="en"/>
              <a:t> of these planners for different scenarios like </a:t>
            </a:r>
            <a:r>
              <a:rPr b="1" lang="en"/>
              <a:t>replanning global path when a dynamic obstacle completely blocks a path in narrow passages</a:t>
            </a:r>
            <a:r>
              <a:rPr lang="en"/>
              <a:t>. We used global planner package for baseline which uses Dijkstra for finding </a:t>
            </a:r>
            <a:r>
              <a:rPr lang="en"/>
              <a:t>the</a:t>
            </a:r>
            <a:r>
              <a:rPr lang="en"/>
              <a:t> shortest path and for human aware navigation we used Time based lattice planner which is timed A* planner considering constraints of the robot.</a:t>
            </a:r>
            <a:endParaRPr/>
          </a:p>
          <a:p>
            <a:pPr indent="0" lvl="0" marL="0" rtl="0" algn="l">
              <a:spcBef>
                <a:spcPts val="0"/>
              </a:spcBef>
              <a:spcAft>
                <a:spcPts val="0"/>
              </a:spcAft>
              <a:buClr>
                <a:schemeClr val="dk1"/>
              </a:buClr>
              <a:buSzPts val="1100"/>
              <a:buFont typeface="Arial"/>
              <a:buNone/>
            </a:pPr>
            <a:r>
              <a:rPr b="1" lang="en">
                <a:solidFill>
                  <a:schemeClr val="dk1"/>
                </a:solidFill>
              </a:rPr>
              <a:t>Local Planner:</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we added a local planner for dynamic obstacle avoidance and path following. Based on the literature review we found that TEB local planner is better compare to DWA. Using TEB local planner as the base framework we want to compare the performance of Timed Path Follower in terms of the social aspect of navigation amongst humans.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6c4632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26c4632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navigation, the map server in ROS requires a static map of the environment. We mapped the hospital environment using slam_gmapping package of ROS, which takes the laser scan data and robot odometry as the input and produces the 2D occupancy map of the environment as output. It is based on the particle filter approach for SLAM implementation.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26c46327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26c46327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the hospital environment being mapped using the keyboard interface.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6c463270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6c463270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AMCL takes in a static map, laser scans, and tf, and outputs pose estimates. It implements the adaptive (or KLD-sampling) Monte Carlo localization approach, which uses a particle filter to track the pose of a robot against a known map.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ea569c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ea569c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Coming to the costmap layers:</a:t>
            </a:r>
            <a:endParaRPr b="1"/>
          </a:p>
          <a:p>
            <a:pPr indent="0" lvl="0" marL="0" rtl="0" algn="l">
              <a:spcBef>
                <a:spcPts val="0"/>
              </a:spcBef>
              <a:spcAft>
                <a:spcPts val="0"/>
              </a:spcAft>
              <a:buNone/>
            </a:pPr>
            <a:r>
              <a:rPr lang="en"/>
              <a:t>The baseline implementation uses 3 costmaps; </a:t>
            </a:r>
            <a:endParaRPr/>
          </a:p>
          <a:p>
            <a:pPr indent="0" lvl="0" marL="0" rtl="0" algn="l">
              <a:spcBef>
                <a:spcPts val="0"/>
              </a:spcBef>
              <a:spcAft>
                <a:spcPts val="0"/>
              </a:spcAft>
              <a:buNone/>
            </a:pPr>
            <a:r>
              <a:rPr lang="en"/>
              <a:t>The Static Layer includes the occupancy grid that was generated during the mapping stage</a:t>
            </a:r>
            <a:endParaRPr/>
          </a:p>
          <a:p>
            <a:pPr indent="0" lvl="0" marL="0" rtl="0" algn="l">
              <a:spcBef>
                <a:spcPts val="0"/>
              </a:spcBef>
              <a:spcAft>
                <a:spcPts val="0"/>
              </a:spcAft>
              <a:buNone/>
            </a:pPr>
            <a:r>
              <a:rPr lang="en"/>
              <a:t>The Obstacle Layer consists of obstacles that are observed by the laser scanner, </a:t>
            </a:r>
            <a:r>
              <a:rPr lang="en"/>
              <a:t>which</a:t>
            </a:r>
            <a:r>
              <a:rPr lang="en"/>
              <a:t> are not present in the initial occupancy grip map</a:t>
            </a:r>
            <a:endParaRPr/>
          </a:p>
          <a:p>
            <a:pPr indent="0" lvl="0" marL="0" rtl="0" algn="l">
              <a:spcBef>
                <a:spcPts val="0"/>
              </a:spcBef>
              <a:spcAft>
                <a:spcPts val="0"/>
              </a:spcAft>
              <a:buNone/>
            </a:pPr>
            <a:r>
              <a:rPr lang="en"/>
              <a:t>The Inflation Layer consists of inflation around the </a:t>
            </a:r>
            <a:r>
              <a:rPr lang="en"/>
              <a:t>obstacles</a:t>
            </a:r>
            <a:r>
              <a:rPr lang="en"/>
              <a:t> from both static and obstacle layers. This inflation can be configured in the costmap parameters configuration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implementation, in order to take into consideration dynamic obstacles, we add another layer called the Social Layer which considers the current as well as predicted position of the dynamic obstacles in the environment.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3f0429d5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f3f0429d5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implementation a social cost model represents the social space preferences of humans. The model is based on gaussian </a:t>
            </a:r>
            <a:r>
              <a:rPr lang="en"/>
              <a:t>distribution and standard deviations along the person’s front and side</a:t>
            </a:r>
            <a:r>
              <a:rPr lang="en">
                <a:solidFill>
                  <a:schemeClr val="dk1"/>
                </a:solidFill>
              </a:rPr>
              <a:t>, that is shown in fig 3.</a:t>
            </a:r>
            <a:endParaRPr/>
          </a:p>
          <a:p>
            <a:pPr indent="0" lvl="0" marL="0" rtl="0" algn="l">
              <a:spcBef>
                <a:spcPts val="0"/>
              </a:spcBef>
              <a:spcAft>
                <a:spcPts val="0"/>
              </a:spcAft>
              <a:buNone/>
            </a:pPr>
            <a:r>
              <a:rPr lang="en"/>
              <a:t>We can see a red pillar around the person, this is a non-traversable area around the person’s center and accounts for the physical outline of the person, and any paths traversing through this area are pruned directly during planning because they would result in collision.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a layered dynamic cost map to represent static environment and time dependent social constraints. It consists of one static layer and multiple dynamic layers as shown in fig 4. The layers are generated by using static social costmap over time t and (t+1).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6c463270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26c463270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4b3b7ab8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4b3b7ab8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mainly be covering Problem Description, Application Impacts, Proposed method, Experiments and Preliminary results.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26c46327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26c46327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22429e9a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22429e9a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Lattice planner is a global planner which generates a trajectory by discretizing the task space of the robot into several nodes.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paths are generated by combining a series of "motion primitives" which are short, feasible and smooth motions based on the robot’s dynamic constraints.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project we are using the lattice_planner package developed for the move_base navigation stack by Kollmitz and co-researchers.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their implementation they used a Gazebo </a:t>
            </a:r>
            <a:r>
              <a:rPr lang="en"/>
              <a:t>environment</a:t>
            </a:r>
            <a:r>
              <a:rPr lang="en"/>
              <a:t>, but since we are using Unity we had to make significant changes in our approach to incorporate the time-based lattice planner.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f3f0429d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f3f0429d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time dependent, deterministic A* to reason about the spatial relationship of the robot and humans with respect to time.</a:t>
            </a:r>
            <a:endParaRPr/>
          </a:p>
          <a:p>
            <a:pPr indent="0" lvl="0" marL="0" rtl="0" algn="l">
              <a:spcBef>
                <a:spcPts val="0"/>
              </a:spcBef>
              <a:spcAft>
                <a:spcPts val="0"/>
              </a:spcAft>
              <a:buNone/>
            </a:pPr>
            <a:r>
              <a:rPr lang="en"/>
              <a:t>Adding time dependence to planning space introduces additional complexity to the planning process. The planned, time dependent trajectories have to be feasible to ensure that the robot can follow the planned trajectory in time. The </a:t>
            </a:r>
            <a:r>
              <a:rPr lang="en"/>
              <a:t>reachable robot configurations within a time interval depend upon current pose and velocity and its dynamic constraints.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figure in the right gives a nice example of how time-based lattice planner works. A global planner would plan around the dynamic obstacle to reach the goal whereas the time based lattice planner can consider the time parameter, and plan a trajectory which includes waiting for a dynamic obstacle to pass.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26c463270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26c463270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26c46327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26c46327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based lattice planner uses future positions of the human to plan its path and replan. Unity people publisher script publishes the current position and velocity of the human to the people topic. Constant velocity prediction node reads people topic and </a:t>
            </a:r>
            <a:r>
              <a:rPr lang="en"/>
              <a:t>computes position of human for n time steps and publishes it to people prediction topic. This topic is subscribed by time based lattice planner. Ideally a node should detect human legs from laser scanner and find the pose and velocity of human instead of it being published from unity. We tried that method but it didn’t give expected results.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26c46327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26c46327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26c46327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26c46327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dwa_local_planner package provides a controller that drives a mobile base in the plane. Using a map, the planner creates a kinematic trajectory for the robot to get from a start to a goal location.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basic idea of the Dynamic Window Approach (DWA) algorithm is as follows: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Discretely sample in the robot's control space (dx,dy,dtheta)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For each sampled velocity, perform forward simulation from the robot's current state to predict what would happen if the sampled velocity were applied for some (short) period of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 Evaluate (score) each trajectory resulting from the forward simulation, using a metric that incorporates characteristics such as: proximity to obstacles, proximity to the goal, proximity to the global path, and speed. Discard illegal trajectories (those that collide with obstacles).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Pick the highest-scoring trajectory and send the associated velocity to the mobile base.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Rinse and repeat.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26c463270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26c463270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see some of the key parameters that were required while tuning the DWA planner.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Robot configuration parameters depend on the the maximum velocity and accelerations based on hardware constraints of the robot.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tolerance, as the name suggests, decide the tolerance for making the decision whether the robot has reached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Forward Simulation parameters are important for DWA algorithm, as they decide the time steps </a:t>
            </a:r>
            <a:r>
              <a:rPr lang="en"/>
              <a:t>for</a:t>
            </a:r>
            <a:r>
              <a:rPr lang="en"/>
              <a:t> which we find the sampled velocities, and the number of velocity samples in the x, y and theta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once the </a:t>
            </a:r>
            <a:r>
              <a:rPr lang="en"/>
              <a:t>trajectories are generated, we need to evaluate them based on certain criteria and eliminate invalid trajectories. This criteria is defined in Trajectory Scoring Parameters.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26c463270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26c46327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teb_local_planner package implements an online optimal local trajectory planner for navigation and control of mobile robots as a plugin for the ROS navigation package.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basic idea of the Time Elastic Bands (TEB) algorithm is as follows: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 It gets the initial trajectory from global planner.</a:t>
            </a:r>
            <a:endParaRPr>
              <a:solidFill>
                <a:schemeClr val="dk1"/>
              </a:solidFill>
            </a:endParaRPr>
          </a:p>
          <a:p>
            <a:pPr indent="0" lvl="0" marL="0" rtl="0" algn="l">
              <a:spcBef>
                <a:spcPts val="0"/>
              </a:spcBef>
              <a:spcAft>
                <a:spcPts val="0"/>
              </a:spcAft>
              <a:buNone/>
            </a:pPr>
            <a:r>
              <a:rPr lang="en">
                <a:solidFill>
                  <a:schemeClr val="dk1"/>
                </a:solidFill>
              </a:rPr>
              <a:t>2. The path is optimized during runtime w.r.t. minimizing the trajectory execution time (time-optimal objective), separation from obstacles and compliance with kinodynamic constraints such as satisfying maximum velocities and accelerations.</a:t>
            </a:r>
            <a:endParaRPr>
              <a:solidFill>
                <a:schemeClr val="dk1"/>
              </a:solidFill>
            </a:endParaRPr>
          </a:p>
          <a:p>
            <a:pPr indent="0" lvl="0" marL="0" rtl="0" algn="l">
              <a:spcBef>
                <a:spcPts val="0"/>
              </a:spcBef>
              <a:spcAft>
                <a:spcPts val="0"/>
              </a:spcAft>
              <a:buNone/>
            </a:pPr>
            <a:r>
              <a:rPr lang="en">
                <a:solidFill>
                  <a:schemeClr val="dk1"/>
                </a:solidFill>
              </a:rPr>
              <a:t>3. A subset of admissible trajectories of distinctive topologies is optimized in parallel. Distinctive topologies are obtained by utilizing the concept of homology / homotopy classes.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4. When stuck at local minima the planner is able to switch to the current globally optimal trajectory among the candidate set.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1b29db65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1b29db65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tune parameters such as velocity, accelerations, xy_goal_tolerance, inflation distance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give a </a:t>
            </a:r>
            <a:r>
              <a:rPr lang="en"/>
              <a:t>brief</a:t>
            </a:r>
            <a:r>
              <a:rPr lang="en"/>
              <a:t> description of a few parameters</a:t>
            </a:r>
            <a:r>
              <a:rPr lang="en"/>
              <a:t>:</a:t>
            </a:r>
            <a:endParaRPr/>
          </a:p>
          <a:p>
            <a:pPr indent="0" lvl="0" marL="0" rtl="0" algn="l">
              <a:spcBef>
                <a:spcPts val="0"/>
              </a:spcBef>
              <a:spcAft>
                <a:spcPts val="0"/>
              </a:spcAft>
              <a:buNone/>
            </a:pPr>
            <a:r>
              <a:rPr lang="en"/>
              <a:t>velocity - this has to tuned to the physical constraints of the robot</a:t>
            </a:r>
            <a:endParaRPr/>
          </a:p>
          <a:p>
            <a:pPr indent="0" lvl="0" marL="0" rtl="0" algn="l">
              <a:spcBef>
                <a:spcPts val="0"/>
              </a:spcBef>
              <a:spcAft>
                <a:spcPts val="0"/>
              </a:spcAft>
              <a:buNone/>
            </a:pPr>
            <a:r>
              <a:rPr lang="en"/>
              <a:t>x</a:t>
            </a:r>
            <a:r>
              <a:rPr lang="en"/>
              <a:t>y_goal_tolerance - this defines a certain tolerance f</a:t>
            </a:r>
            <a:r>
              <a:rPr lang="en"/>
              <a:t>rom the exact goal where the robot has to reach.</a:t>
            </a:r>
            <a:endParaRPr/>
          </a:p>
          <a:p>
            <a:pPr indent="0" lvl="0" marL="0" rtl="0" algn="l">
              <a:spcBef>
                <a:spcPts val="0"/>
              </a:spcBef>
              <a:spcAft>
                <a:spcPts val="0"/>
              </a:spcAft>
              <a:buNone/>
            </a:pPr>
            <a:r>
              <a:rPr lang="en"/>
              <a:t>min_obstacle_dist- defines the distance that the robot has to maintain to avoid the obstacle.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times the planner fails to plan fast enough, one way we can overcome this is by increasing the lookahead region of the local planner, the lookahead region is the white square around the robot.</a:t>
            </a:r>
            <a:endParaRPr/>
          </a:p>
          <a:p>
            <a:pPr indent="0" lvl="0" marL="0" rtl="0" algn="l">
              <a:spcBef>
                <a:spcPts val="0"/>
              </a:spcBef>
              <a:spcAft>
                <a:spcPts val="0"/>
              </a:spcAft>
              <a:buNone/>
            </a:pPr>
            <a:r>
              <a:rPr lang="en"/>
              <a:t>Another way we can improve planning is by increasing the update rate.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77b642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77b642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21ed37f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21ed37f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f3f0429d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f3f0429d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timed_path_follower package provides a local planner plugin for the ROS navigation stack.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local planner implements a controller for robots with differential drive constraints to follow time dependent, dynamically feasible navigation paths. It is based on a feedback motion controller for differential drive robots.</a:t>
            </a:r>
            <a:endParaRPr/>
          </a:p>
          <a:p>
            <a:pPr indent="0" lvl="0" marL="0" rtl="0" algn="l">
              <a:spcBef>
                <a:spcPts val="0"/>
              </a:spcBef>
              <a:spcAft>
                <a:spcPts val="0"/>
              </a:spcAft>
              <a:buNone/>
            </a:pPr>
            <a:r>
              <a:rPr lang="en"/>
              <a:t>Note that the local planner is only concerned with following a given robot trajectory as closely as possible, it does not perform any collision checking.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6c463270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26c463270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26c46327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26c46327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the rqt graph looks like.</a:t>
            </a:r>
            <a:endParaRPr/>
          </a:p>
          <a:p>
            <a:pPr indent="0" lvl="0" marL="0" rtl="0" algn="l">
              <a:spcBef>
                <a:spcPts val="0"/>
              </a:spcBef>
              <a:spcAft>
                <a:spcPts val="0"/>
              </a:spcAft>
              <a:buNone/>
            </a:pPr>
            <a:r>
              <a:rPr lang="en"/>
              <a:t>(Will be explained by denny)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14d1bc3d85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14d1bc3d85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5dc7e718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5dc7e718e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are doing a </a:t>
            </a:r>
            <a:r>
              <a:rPr lang="en"/>
              <a:t>comparative</a:t>
            </a:r>
            <a:r>
              <a:rPr lang="en"/>
              <a:t> analysis of </a:t>
            </a:r>
            <a:r>
              <a:rPr lang="en"/>
              <a:t>Global Planner and TEB Local Planner with</a:t>
            </a:r>
            <a:r>
              <a:rPr lang="en"/>
              <a:t> </a:t>
            </a:r>
            <a:r>
              <a:rPr lang="en"/>
              <a:t>TB Lattice Planner and Timed Path Follower</a:t>
            </a:r>
            <a:r>
              <a:rPr lang="en"/>
              <a:t>, let’s now take a look at the experiments.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19257ffc7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19257ffc7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experiment our robot is navigating in an intersection where humans cross the robot’s path.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26c463270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26c463270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a:t>
            </a:r>
            <a:r>
              <a:rPr lang="en"/>
              <a:t>comparison demo of the planners for experiment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TEB - red, we can also see how TEB planner visualizes the human as a static obstacle changing over time, by observing the lag in Rviz.</a:t>
            </a:r>
            <a:endParaRPr/>
          </a:p>
          <a:p>
            <a:pPr indent="0" lvl="0" marL="0" rtl="0" algn="l">
              <a:spcBef>
                <a:spcPts val="0"/>
              </a:spcBef>
              <a:spcAft>
                <a:spcPts val="0"/>
              </a:spcAft>
              <a:buNone/>
            </a:pPr>
            <a:r>
              <a:rPr lang="en"/>
              <a:t>Lattice planner - yellow with trajectories</a:t>
            </a:r>
            <a:endParaRPr/>
          </a:p>
          <a:p>
            <a:pPr indent="0" lvl="0" marL="0" rtl="0" algn="l">
              <a:spcBef>
                <a:spcPts val="0"/>
              </a:spcBef>
              <a:spcAft>
                <a:spcPts val="0"/>
              </a:spcAft>
              <a:buNone/>
            </a:pPr>
            <a:r>
              <a:rPr lang="en"/>
              <a:t>Social cost map - blue could</a:t>
            </a:r>
            <a:endParaRPr/>
          </a:p>
          <a:p>
            <a:pPr indent="0" lvl="0" marL="0" rtl="0" algn="l">
              <a:spcBef>
                <a:spcPts val="0"/>
              </a:spcBef>
              <a:spcAft>
                <a:spcPts val="0"/>
              </a:spcAft>
              <a:buNone/>
            </a:pPr>
            <a:r>
              <a:rPr lang="en"/>
              <a:t>The blue array of dots is the predicted positions of the human.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all our experiments we try to get failure cases as it would help validate our approach. And our failure case is getting the robot to collide with the human.</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6c46327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26c46327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10 different test cases conducted for each set of planners, as we can see it is very obvious that timed path planner outperforms TEB when it comes to avoiding collisions with humans with an average min. Dist of 1.44m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test case 7 we can see that the min dist to human is 0.649, this usually leads to a collision but in this case the human comes very close to the robot but due to the way we setup our experiment the human stops just before colliding.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19257ffc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19257ffc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experiment our robot navigates parallel to the human’s path in a corridor, the robot can either be navigating opposite to the human or in the same </a:t>
            </a:r>
            <a:r>
              <a:rPr lang="en"/>
              <a:t>direction</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6c463270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6c463270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problem </a:t>
            </a:r>
            <a:r>
              <a:rPr lang="en"/>
              <a:t>focuses</a:t>
            </a:r>
            <a:r>
              <a:rPr lang="en"/>
              <a:t> on the robot navigation problem around humans. And this project </a:t>
            </a:r>
            <a:r>
              <a:rPr lang="en"/>
              <a:t>focuses</a:t>
            </a:r>
            <a:r>
              <a:rPr lang="en"/>
              <a:t> on hospital environment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126c463270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126c463270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Demo of the experiment 2. To test the robustness of the planner we create scenarios where the</a:t>
            </a:r>
            <a:endParaRPr/>
          </a:p>
          <a:p>
            <a:pPr indent="-298450" lvl="0" marL="457200" rtl="0" algn="l">
              <a:spcBef>
                <a:spcPts val="0"/>
              </a:spcBef>
              <a:spcAft>
                <a:spcPts val="0"/>
              </a:spcAft>
              <a:buSzPts val="1100"/>
              <a:buAutoNum type="arabicPeriod"/>
            </a:pPr>
            <a:r>
              <a:rPr lang="en"/>
              <a:t>Robot moves in opposite direction to the human</a:t>
            </a:r>
            <a:endParaRPr/>
          </a:p>
          <a:p>
            <a:pPr indent="-298450" lvl="0" marL="457200" rtl="0" algn="l">
              <a:spcBef>
                <a:spcPts val="0"/>
              </a:spcBef>
              <a:spcAft>
                <a:spcPts val="0"/>
              </a:spcAft>
              <a:buSzPts val="1100"/>
              <a:buAutoNum type="arabicPeriod"/>
            </a:pPr>
            <a:r>
              <a:rPr lang="en"/>
              <a:t>Robot moves in front of the human</a:t>
            </a:r>
            <a:endParaRPr/>
          </a:p>
          <a:p>
            <a:pPr indent="-298450" lvl="0" marL="457200" rtl="0" algn="l">
              <a:spcBef>
                <a:spcPts val="0"/>
              </a:spcBef>
              <a:spcAft>
                <a:spcPts val="0"/>
              </a:spcAft>
              <a:buSzPts val="1100"/>
              <a:buAutoNum type="arabicPeriod"/>
            </a:pPr>
            <a:r>
              <a:rPr lang="en"/>
              <a:t>Robot moves </a:t>
            </a:r>
            <a:r>
              <a:rPr lang="en"/>
              <a:t>behind</a:t>
            </a:r>
            <a:r>
              <a:rPr lang="en"/>
              <a:t> the human</a:t>
            </a:r>
            <a:endParaRPr/>
          </a:p>
          <a:p>
            <a:pPr indent="-298450" lvl="0" marL="457200" rtl="0" algn="l">
              <a:spcBef>
                <a:spcPts val="0"/>
              </a:spcBef>
              <a:spcAft>
                <a:spcPts val="0"/>
              </a:spcAft>
              <a:buSzPts val="1100"/>
              <a:buAutoNum type="arabicPeriod"/>
            </a:pPr>
            <a:r>
              <a:rPr lang="en"/>
              <a:t>Robot moves alongside the human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6c46327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6c463270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in experiment 1, we </a:t>
            </a:r>
            <a:r>
              <a:rPr lang="en"/>
              <a:t>conducted</a:t>
            </a:r>
            <a:r>
              <a:rPr lang="en"/>
              <a:t> 10 different test cases for the planners, here we can clearly see that the timed path planner gives us better min. distance to the human and as a result it increases the total path length.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19257ffc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119257ffc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26c4632708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26c4632708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check for robustness of our implementation we navigate the robot through 3 paths, each path tests the robots capability to avoid new obstacles introduced in the scene as well as a moving human. </a:t>
            </a:r>
            <a:endParaRPr/>
          </a:p>
          <a:p>
            <a:pPr indent="0" lvl="0" marL="0" rtl="0" algn="l">
              <a:spcBef>
                <a:spcPts val="0"/>
              </a:spcBef>
              <a:spcAft>
                <a:spcPts val="0"/>
              </a:spcAft>
              <a:buNone/>
            </a:pPr>
            <a:r>
              <a:rPr lang="en"/>
              <a:t>In this simple setup we can see a sofa and a bed introduced in the scene.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conducted tests where we place other obstacles such as trash cans and IV stands, and we came across a few shortcomings and </a:t>
            </a:r>
            <a:r>
              <a:rPr lang="en"/>
              <a:t>failure</a:t>
            </a:r>
            <a:r>
              <a:rPr lang="en"/>
              <a:t> cases which will be discussed in an upcoming slide.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26c463270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26c463270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a:t>
            </a:r>
            <a:r>
              <a:rPr lang="en"/>
              <a:t>experiment</a:t>
            </a:r>
            <a:r>
              <a:rPr lang="en"/>
              <a:t> we conducted 3 tests. The three paths are a-b, b-c, and c-d.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experiment is conducted to test the general </a:t>
            </a:r>
            <a:r>
              <a:rPr lang="en"/>
              <a:t>capability</a:t>
            </a:r>
            <a:r>
              <a:rPr lang="en"/>
              <a:t> to plan paths and avoid obstacles, we cannot use this table to analyse the social </a:t>
            </a:r>
            <a:r>
              <a:rPr lang="en"/>
              <a:t>aspects</a:t>
            </a:r>
            <a:r>
              <a:rPr lang="en"/>
              <a:t> of navigation as when we start our simulation, the </a:t>
            </a:r>
            <a:r>
              <a:rPr lang="en"/>
              <a:t>position</a:t>
            </a:r>
            <a:r>
              <a:rPr lang="en"/>
              <a:t> of the human would have changed, hence changing the path planned, but we do get an overall sense of which planner works best which is without a doubt timed path planner.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26c4632708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26c4632708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26c4632708_4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26c4632708_4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experiment 1 we saw that social navigation had lowest path length and highest distance to human.</a:t>
            </a:r>
            <a:endParaRPr/>
          </a:p>
          <a:p>
            <a:pPr indent="-298450" lvl="0" marL="457200" rtl="0" algn="l">
              <a:spcBef>
                <a:spcPts val="0"/>
              </a:spcBef>
              <a:spcAft>
                <a:spcPts val="0"/>
              </a:spcAft>
              <a:buSzPts val="1100"/>
              <a:buChar char="●"/>
            </a:pPr>
            <a:r>
              <a:rPr lang="en"/>
              <a:t>In experiment 1 we also saw that robot with social navigation waits for the human to pass while in baseline the robot tries to avoid and move which results in more collision as human is moving.</a:t>
            </a:r>
            <a:endParaRPr/>
          </a:p>
          <a:p>
            <a:pPr indent="-298450" lvl="0" marL="457200" rtl="0" algn="l">
              <a:spcBef>
                <a:spcPts val="0"/>
              </a:spcBef>
              <a:spcAft>
                <a:spcPts val="0"/>
              </a:spcAft>
              <a:buSzPts val="1100"/>
              <a:buChar char="●"/>
            </a:pPr>
            <a:r>
              <a:rPr lang="en"/>
              <a:t>From Experiment 2 we can see that social navigation had highest distance to human while baseline had shortest path distance. This is expected because maintaining more distance from human will result in higher path length.</a:t>
            </a:r>
            <a:endParaRPr/>
          </a:p>
          <a:p>
            <a:pPr indent="-298450" lvl="0" marL="457200" rtl="0" algn="l">
              <a:spcBef>
                <a:spcPts val="0"/>
              </a:spcBef>
              <a:spcAft>
                <a:spcPts val="0"/>
              </a:spcAft>
              <a:buSzPts val="1100"/>
              <a:buChar char="●"/>
            </a:pPr>
            <a:r>
              <a:rPr lang="en"/>
              <a:t>It was visible from experiments that b</a:t>
            </a:r>
            <a:r>
              <a:rPr lang="en"/>
              <a:t>aseline</a:t>
            </a:r>
            <a:r>
              <a:rPr lang="en"/>
              <a:t> always considers humans as static in a time step and plans a path, by the time it moves along that path the human moves closer resulting in more collision.</a:t>
            </a:r>
            <a:endParaRPr/>
          </a:p>
          <a:p>
            <a:pPr indent="-298450" lvl="0" marL="457200" rtl="0" algn="l">
              <a:spcBef>
                <a:spcPts val="0"/>
              </a:spcBef>
              <a:spcAft>
                <a:spcPts val="0"/>
              </a:spcAft>
              <a:buSzPts val="1100"/>
              <a:buChar char="●"/>
            </a:pPr>
            <a:r>
              <a:rPr lang="en"/>
              <a:t>It was visible from experiments that social navigation predicted future positions of humans and planned a path avoiding those future positions thus resulting in less number of collisions.</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25dc7e718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25dc7e718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place a IV stand in the environment and try to make the robot navigate around it, most of the time the robot crashes into it, we found that since the Lidar is placed at a </a:t>
            </a:r>
            <a:r>
              <a:rPr lang="en"/>
              <a:t>height</a:t>
            </a:r>
            <a:r>
              <a:rPr lang="en"/>
              <a:t> from the ground, it scans the IV stand as a point/pixel and builds a costmap around that point/pixel. This point/pixel doesn’t not have the dimensions of the base included and hence the robot crashes into the base of the IV stand.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14d1bc3d8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114d1bc3d8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see some tools we will be using for this project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114d1bc3d85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114d1bc3d85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simulation we are using Unity with a Gopher Presence Robot. Also, we will be using ROS with Python and C++ along with the Gmapping package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4d1bc3d8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4d1bc3d8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14d1bc3d85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14d1bc3d85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14d1bc3d85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14d1bc3d85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 shows our learnings through this project. We have understood the working of ROS and Unity along with a study of the navigation stack. We have an understanding of TEB local planner and will proceed to its implementation. Lastly, we will use the evaluation metrics we have studied on our implementation to understand and compare the efficiency of our algorithm.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14d1bc3d85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14d1bc3d85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125dc7e718e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125dc7e718e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deliverables for our project are mentioned here. The baseline tasks involve implementing a Optimal Global Planner and a Local Planner to avoid dynamic obstacles. This will involve various tasks that the robot will perform, such as interacting with humans when they cross the robot’s path, or when they cross the robot in the hallway. The extended goals for our project are to smoothen the planned path, and improve dynamic obstacle avoidance.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114d1bc3d85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114d1bc3d85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14d1bc3d85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14d1bc3d85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team: Denny, Nihal and Aniket.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1192252300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1192252300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the progress and future timeline of the project along with the task division we have in mind. Currently we have achieved the </a:t>
            </a:r>
            <a:r>
              <a:rPr lang="en"/>
              <a:t>targets</a:t>
            </a:r>
            <a:r>
              <a:rPr lang="en"/>
              <a:t> mentioned in Week 6.</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a4b3b7ab8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a4b3b7ab8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github link to our project. We hope you find our work interesting and follow the </a:t>
            </a:r>
            <a:r>
              <a:rPr lang="en"/>
              <a:t>progress. Thank you!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4d1bc3d8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4d1bc3d8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Successful implementation of </a:t>
            </a:r>
            <a:r>
              <a:rPr lang="en"/>
              <a:t>our</a:t>
            </a:r>
            <a:r>
              <a:rPr lang="en"/>
              <a:t> project and related projects will help integrate robots into our society and lives better.</a:t>
            </a:r>
            <a:endParaRPr/>
          </a:p>
          <a:p>
            <a:pPr indent="0" lvl="0" marL="0" rtl="0" algn="l">
              <a:spcBef>
                <a:spcPts val="0"/>
              </a:spcBef>
              <a:spcAft>
                <a:spcPts val="0"/>
              </a:spcAft>
              <a:buNone/>
            </a:pPr>
            <a:r>
              <a:rPr lang="en"/>
              <a:t>Robots can be used to navigate scenarios such as a Hospitality, Schools, Medical, Warehouses and even space explorations.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Dynamic obstacle avoidance also has huge potential in the autonomous vehicle development, companies such as waymo, cruise and tesla use various motion planning methods to achieve this task. </a:t>
            </a:r>
            <a:endParaRPr/>
          </a:p>
          <a:p>
            <a:pPr indent="0" lvl="0" marL="0" rtl="0" algn="l">
              <a:spcBef>
                <a:spcPts val="0"/>
              </a:spcBef>
              <a:spcAft>
                <a:spcPts val="0"/>
              </a:spcAft>
              <a:buNone/>
            </a:pPr>
            <a:r>
              <a:rPr lang="en"/>
              <a:t>Waymo has been working with APF methods for obstacle avoidance.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4d1bc3d8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4d1bc3d8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9bd4911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9bd4911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paper was the inspiration for this implementation. It talks about how gaussian function based costmaps can be used to implement robot trajectories to avoid collision with humans. Their experiments were performed in RViz using deterministic A* algorithm.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paper is one of the fundamental methods that inspired our project, this paper presents a novel, planning-based approach for social robot navigation. It uses predicted human trajectories and a social cost function to plan collision-free paths that take human comfort into account. It furthermore employs time dependent, kinodynamic path planning to reason about human motion over time and to account for the kinematic and dynamic constraints of a robot. Their approach generates paths that exhibit properties similar to those used in human-human interaction, such as waiting for a human to pass before continuing along an intended path, avoiding getting too close to another human’s personal space, and moving out of the way when blocking a human’s path.</a:t>
            </a:r>
            <a:endParaRPr/>
          </a:p>
          <a:p>
            <a:pPr indent="0" lvl="0" marL="0" rtl="0" algn="l">
              <a:spcBef>
                <a:spcPts val="0"/>
              </a:spcBef>
              <a:spcAft>
                <a:spcPts val="0"/>
              </a:spcAft>
              <a:buClr>
                <a:schemeClr val="dk1"/>
              </a:buClr>
              <a:buSzPts val="1100"/>
              <a:buFont typeface="Arial"/>
              <a:buNone/>
            </a:pPr>
            <a:r>
              <a:rPr lang="en"/>
              <a:t>They use time dependent, deterministic planning </a:t>
            </a:r>
            <a:r>
              <a:rPr b="1" lang="en"/>
              <a:t>(A*)</a:t>
            </a:r>
            <a:r>
              <a:rPr lang="en"/>
              <a:t> to reason about the spatial relationship of a robot and humans with respect to time.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4d1bc3d8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4d1bc3d8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 is another fundamental method which we refer, this paper presents a method of map building and path planning in an unknown environment. The method employs Light Detection And Ranging (LiDAR) to construct the 2D grid map, on which Anytime D* (AD*) and Dynamic Window Approach (DWA) are used for path planning. The global path is generated by AD* algorithm while DWA is responsible for dynamic obstacle avoidance.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b="1" lang="en"/>
              <a:t>Global Grid Map - SLAM</a:t>
            </a:r>
            <a:r>
              <a:rPr lang="en"/>
              <a:t>	</a:t>
            </a:r>
            <a:endParaRPr/>
          </a:p>
          <a:p>
            <a:pPr indent="0" lvl="0" marL="457200" rtl="0" algn="l">
              <a:spcBef>
                <a:spcPts val="0"/>
              </a:spcBef>
              <a:spcAft>
                <a:spcPts val="0"/>
              </a:spcAft>
              <a:buNone/>
            </a:pPr>
            <a:r>
              <a:rPr lang="en"/>
              <a:t>In this paper, they employed the 2D simultaneous localization and mapping (SLAM) system for environment perception and real-time map building.</a:t>
            </a:r>
            <a:endParaRPr/>
          </a:p>
          <a:p>
            <a:pPr indent="0" lvl="0" marL="457200" rtl="0" algn="l">
              <a:spcBef>
                <a:spcPts val="0"/>
              </a:spcBef>
              <a:spcAft>
                <a:spcPts val="0"/>
              </a:spcAft>
              <a:buNone/>
            </a:pPr>
            <a:r>
              <a:t/>
            </a:r>
            <a:endParaRPr/>
          </a:p>
          <a:p>
            <a:pPr indent="457200" lvl="0" marL="0" rtl="0" algn="l">
              <a:spcBef>
                <a:spcPts val="0"/>
              </a:spcBef>
              <a:spcAft>
                <a:spcPts val="0"/>
              </a:spcAft>
              <a:buNone/>
            </a:pPr>
            <a:r>
              <a:rPr b="1" lang="en"/>
              <a:t>Localization - AMCL (Adaptive Monte Carlo localization), GPS</a:t>
            </a:r>
            <a:endParaRPr b="1"/>
          </a:p>
          <a:p>
            <a:pPr indent="0" lvl="0" marL="457200" rtl="0" algn="l">
              <a:spcBef>
                <a:spcPts val="0"/>
              </a:spcBef>
              <a:spcAft>
                <a:spcPts val="0"/>
              </a:spcAft>
              <a:buNone/>
            </a:pPr>
            <a:r>
              <a:rPr lang="en"/>
              <a:t>For the known global map, this paper utilizes the adaptive Monte Carlo localization approach (AMCL), which is a probabilistic localization system, to track the robot’s attitude in an indoor environment. For outdoor circumstance, the Global Positioning System (GPS) is exploited to provide an accurate position.</a:t>
            </a:r>
            <a:endParaRPr/>
          </a:p>
          <a:p>
            <a:pPr indent="45720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b="1" lang="en"/>
              <a:t>Global Path Planning - AD*</a:t>
            </a:r>
            <a:endParaRPr/>
          </a:p>
          <a:p>
            <a:pPr indent="0" lvl="0" marL="0" rtl="0" algn="l">
              <a:spcBef>
                <a:spcPts val="0"/>
              </a:spcBef>
              <a:spcAft>
                <a:spcPts val="0"/>
              </a:spcAft>
              <a:buNone/>
            </a:pPr>
            <a:r>
              <a:t/>
            </a:r>
            <a:endParaRPr/>
          </a:p>
          <a:p>
            <a:pPr indent="457200" lvl="0" marL="0" rtl="0" algn="l">
              <a:spcBef>
                <a:spcPts val="0"/>
              </a:spcBef>
              <a:spcAft>
                <a:spcPts val="0"/>
              </a:spcAft>
              <a:buNone/>
            </a:pPr>
            <a:r>
              <a:rPr b="1" lang="en"/>
              <a:t>Local Path Planning - DWA</a:t>
            </a:r>
            <a:endParaRPr b="1"/>
          </a:p>
          <a:p>
            <a:pPr indent="0" lvl="0" marL="0" rtl="0" algn="l">
              <a:spcBef>
                <a:spcPts val="0"/>
              </a:spcBef>
              <a:spcAft>
                <a:spcPts val="0"/>
              </a:spcAft>
              <a:buNone/>
            </a:pPr>
            <a:r>
              <a:rPr lang="en"/>
              <a:t>	This paper employs DWA to realize dynamic obstacle avoidance and local path planning. DWA samples multiple sets of speeds in the velocity space and calculates the states at each speed during at a time interval.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github.com/dennyboby/human_aware_robot_naviga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28.gif"/><Relationship Id="rId4" Type="http://schemas.openxmlformats.org/officeDocument/2006/relationships/image" Target="../media/image3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36.gif"/><Relationship Id="rId4" Type="http://schemas.openxmlformats.org/officeDocument/2006/relationships/image" Target="../media/image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41.gif"/><Relationship Id="rId4" Type="http://schemas.openxmlformats.org/officeDocument/2006/relationships/image" Target="../media/image4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image" Target="../media/image39.jpg"/><Relationship Id="rId4" Type="http://schemas.openxmlformats.org/officeDocument/2006/relationships/image" Target="../media/image33.jpg"/><Relationship Id="rId5"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hyperlink" Target="https://github.com/dennyboby/human_aware_robot_navigation"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4"/>
          <p:cNvGrpSpPr/>
          <p:nvPr/>
        </p:nvGrpSpPr>
        <p:grpSpPr>
          <a:xfrm>
            <a:off x="4066056" y="-147943"/>
            <a:ext cx="5011568" cy="4809645"/>
            <a:chOff x="3512637" y="-432878"/>
            <a:chExt cx="5312241" cy="5098203"/>
          </a:xfrm>
        </p:grpSpPr>
        <p:sp>
          <p:nvSpPr>
            <p:cNvPr id="165" name="Google Shape;165;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4"/>
          <p:cNvSpPr/>
          <p:nvPr/>
        </p:nvSpPr>
        <p:spPr>
          <a:xfrm>
            <a:off x="720000" y="1897395"/>
            <a:ext cx="2831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ph type="ctrTitle"/>
          </p:nvPr>
        </p:nvSpPr>
        <p:spPr>
          <a:xfrm>
            <a:off x="157550" y="1731775"/>
            <a:ext cx="5011500" cy="150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HUMAN AWARE ROBOT NAVIGATION</a:t>
            </a:r>
            <a:endParaRPr sz="2500"/>
          </a:p>
        </p:txBody>
      </p:sp>
      <p:sp>
        <p:nvSpPr>
          <p:cNvPr id="220" name="Google Shape;220;p24"/>
          <p:cNvSpPr txBox="1"/>
          <p:nvPr>
            <p:ph idx="1" type="subTitle"/>
          </p:nvPr>
        </p:nvSpPr>
        <p:spPr>
          <a:xfrm>
            <a:off x="1072425" y="3766425"/>
            <a:ext cx="2721300" cy="9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ANIKET PATIL</a:t>
            </a:r>
            <a:endParaRPr/>
          </a:p>
          <a:p>
            <a:pPr indent="0" lvl="0" marL="0" rtl="0" algn="l">
              <a:spcBef>
                <a:spcPts val="0"/>
              </a:spcBef>
              <a:spcAft>
                <a:spcPts val="0"/>
              </a:spcAft>
              <a:buNone/>
            </a:pPr>
            <a:r>
              <a:rPr lang="en"/>
              <a:t>      DENNY BOBY</a:t>
            </a:r>
            <a:endParaRPr/>
          </a:p>
          <a:p>
            <a:pPr indent="0" lvl="0" marL="0" rtl="0" algn="l">
              <a:spcBef>
                <a:spcPts val="0"/>
              </a:spcBef>
              <a:spcAft>
                <a:spcPts val="0"/>
              </a:spcAft>
              <a:buNone/>
            </a:pPr>
            <a:r>
              <a:rPr lang="en"/>
              <a:t>      NIHAL SUNEEL NAVALE</a:t>
            </a:r>
            <a:endParaRPr/>
          </a:p>
        </p:txBody>
      </p:sp>
      <p:pic>
        <p:nvPicPr>
          <p:cNvPr id="221" name="Google Shape;221;p24"/>
          <p:cNvPicPr preferRelativeResize="0"/>
          <p:nvPr/>
        </p:nvPicPr>
        <p:blipFill>
          <a:blip r:embed="rId3">
            <a:alphaModFix/>
          </a:blip>
          <a:stretch>
            <a:fillRect/>
          </a:stretch>
        </p:blipFill>
        <p:spPr>
          <a:xfrm>
            <a:off x="5685075" y="3382146"/>
            <a:ext cx="226241" cy="226225"/>
          </a:xfrm>
          <a:prstGeom prst="rect">
            <a:avLst/>
          </a:prstGeom>
          <a:noFill/>
          <a:ln>
            <a:noFill/>
          </a:ln>
        </p:spPr>
      </p:pic>
      <p:pic>
        <p:nvPicPr>
          <p:cNvPr id="222" name="Google Shape;222;p24"/>
          <p:cNvPicPr preferRelativeResize="0"/>
          <p:nvPr/>
        </p:nvPicPr>
        <p:blipFill>
          <a:blip r:embed="rId3">
            <a:alphaModFix/>
          </a:blip>
          <a:stretch>
            <a:fillRect/>
          </a:stretch>
        </p:blipFill>
        <p:spPr>
          <a:xfrm>
            <a:off x="3108300" y="118425"/>
            <a:ext cx="1508675" cy="1508675"/>
          </a:xfrm>
          <a:prstGeom prst="rect">
            <a:avLst/>
          </a:prstGeom>
          <a:noFill/>
          <a:ln>
            <a:noFill/>
          </a:ln>
        </p:spPr>
      </p:pic>
      <p:sp>
        <p:nvSpPr>
          <p:cNvPr id="223" name="Google Shape;223;p24"/>
          <p:cNvSpPr txBox="1"/>
          <p:nvPr/>
        </p:nvSpPr>
        <p:spPr>
          <a:xfrm>
            <a:off x="1072425" y="4700325"/>
            <a:ext cx="726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Github Link:</a:t>
            </a:r>
            <a:r>
              <a:rPr lang="en">
                <a:latin typeface="Poppins"/>
                <a:ea typeface="Poppins"/>
                <a:cs typeface="Poppins"/>
                <a:sym typeface="Poppins"/>
              </a:rPr>
              <a:t> </a:t>
            </a:r>
            <a:r>
              <a:rPr lang="en" u="sng">
                <a:solidFill>
                  <a:srgbClr val="0000FF"/>
                </a:solidFill>
                <a:latin typeface="Poppins"/>
                <a:ea typeface="Poppins"/>
                <a:cs typeface="Poppins"/>
                <a:sym typeface="Poppins"/>
                <a:hlinkClick r:id="rId4">
                  <a:extLst>
                    <a:ext uri="{A12FA001-AC4F-418D-AE19-62706E023703}">
                      <ahyp:hlinkClr val="tx"/>
                    </a:ext>
                  </a:extLst>
                </a:hlinkClick>
              </a:rPr>
              <a:t>https://github.com/dennyboby/human_aware_robot_navigation</a:t>
            </a:r>
            <a:endParaRPr>
              <a:solidFill>
                <a:srgbClr val="0000FF"/>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3"/>
          <p:cNvSpPr txBox="1"/>
          <p:nvPr>
            <p:ph idx="1" type="body"/>
          </p:nvPr>
        </p:nvSpPr>
        <p:spPr>
          <a:xfrm>
            <a:off x="720000" y="1296800"/>
            <a:ext cx="4830600" cy="3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t>Human-aware Robot Navigation based on Time-dependent Social Interaction Spaces: a use case for assistive robotics</a:t>
            </a:r>
            <a:endParaRPr b="1" i="1" sz="1600"/>
          </a:p>
          <a:p>
            <a:pPr indent="0" lvl="0" marL="0" rtl="0" algn="l">
              <a:spcBef>
                <a:spcPts val="0"/>
              </a:spcBef>
              <a:spcAft>
                <a:spcPts val="0"/>
              </a:spcAft>
              <a:buNone/>
            </a:pPr>
            <a:r>
              <a:rPr lang="en" sz="1200"/>
              <a:t>A. Vega-Magro, L.V. Calderita, P. Bustos,  P. Nu ́nez (2020)</a:t>
            </a:r>
            <a:endParaRPr sz="1200"/>
          </a:p>
          <a:p>
            <a:pPr indent="0" lvl="0" marL="0" rtl="0" algn="l">
              <a:spcBef>
                <a:spcPts val="0"/>
              </a:spcBef>
              <a:spcAft>
                <a:spcPts val="0"/>
              </a:spcAft>
              <a:buNone/>
            </a:pPr>
            <a:r>
              <a:t/>
            </a:r>
            <a:endParaRPr sz="1200"/>
          </a:p>
          <a:p>
            <a:pPr indent="-317500" lvl="0" marL="457200" rtl="0" algn="l">
              <a:spcBef>
                <a:spcPts val="0"/>
              </a:spcBef>
              <a:spcAft>
                <a:spcPts val="0"/>
              </a:spcAft>
              <a:buSzPts val="1400"/>
              <a:buAutoNum type="arabicPeriod"/>
            </a:pPr>
            <a:r>
              <a:rPr lang="en"/>
              <a:t>This article presents a first approach to the idea of time-dependent social mapping, where the planning of the social route by the robot takes into consideration variables that depend on the time and schedules of use of certain spaces.</a:t>
            </a:r>
            <a:endParaRPr/>
          </a:p>
          <a:p>
            <a:pPr indent="-317500" lvl="0" marL="457200" rtl="0" algn="l">
              <a:spcBef>
                <a:spcPts val="0"/>
              </a:spcBef>
              <a:spcAft>
                <a:spcPts val="0"/>
              </a:spcAft>
              <a:buSzPts val="1400"/>
              <a:buAutoNum type="arabicPeriod"/>
            </a:pPr>
            <a:r>
              <a:rPr lang="en"/>
              <a:t>The classical Dijkstra algorithm is employed for determining the shortest path between an initial position and a target to which the robot must travel.</a:t>
            </a:r>
            <a:endParaRPr/>
          </a:p>
        </p:txBody>
      </p:sp>
      <p:sp>
        <p:nvSpPr>
          <p:cNvPr id="634" name="Google Shape;634;p3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pic>
        <p:nvPicPr>
          <p:cNvPr id="635" name="Google Shape;635;p33"/>
          <p:cNvPicPr preferRelativeResize="0"/>
          <p:nvPr/>
        </p:nvPicPr>
        <p:blipFill>
          <a:blip r:embed="rId3">
            <a:alphaModFix/>
          </a:blip>
          <a:stretch>
            <a:fillRect/>
          </a:stretch>
        </p:blipFill>
        <p:spPr>
          <a:xfrm>
            <a:off x="5636625" y="450600"/>
            <a:ext cx="3103749" cy="424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34"/>
          <p:cNvSpPr txBox="1"/>
          <p:nvPr>
            <p:ph idx="1" type="body"/>
          </p:nvPr>
        </p:nvSpPr>
        <p:spPr>
          <a:xfrm>
            <a:off x="720000" y="1296800"/>
            <a:ext cx="5176200" cy="3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t>MRPB 1.0: A Unified Benchmark for the Evaluation of Mobile Robot Local Planning Approaches</a:t>
            </a:r>
            <a:endParaRPr b="1" i="1" sz="1600"/>
          </a:p>
          <a:p>
            <a:pPr indent="0" lvl="0" marL="0" rtl="0" algn="l">
              <a:spcBef>
                <a:spcPts val="0"/>
              </a:spcBef>
              <a:spcAft>
                <a:spcPts val="0"/>
              </a:spcAft>
              <a:buNone/>
            </a:pPr>
            <a:r>
              <a:rPr lang="en" sz="1200"/>
              <a:t>Jian Wen, Xuebo Zhang, Qingchen Bi, Zhangchao Pan, Yanghe Feng, Jing Yuan, and Yongchun Fang</a:t>
            </a:r>
            <a:endParaRPr sz="1200"/>
          </a:p>
          <a:p>
            <a:pPr indent="0" lvl="0" marL="0" rtl="0" algn="l">
              <a:spcBef>
                <a:spcPts val="0"/>
              </a:spcBef>
              <a:spcAft>
                <a:spcPts val="0"/>
              </a:spcAft>
              <a:buNone/>
            </a:pPr>
            <a:r>
              <a:t/>
            </a:r>
            <a:endParaRPr sz="1200"/>
          </a:p>
          <a:p>
            <a:pPr indent="-317500" lvl="0" marL="457200" rtl="0" algn="l">
              <a:spcBef>
                <a:spcPts val="0"/>
              </a:spcBef>
              <a:spcAft>
                <a:spcPts val="0"/>
              </a:spcAft>
              <a:buSzPts val="1400"/>
              <a:buAutoNum type="arabicPeriod"/>
            </a:pPr>
            <a:r>
              <a:rPr lang="en"/>
              <a:t>Compares the performance of TEB and DWA local planner for a differential drive robot in different scenarios.</a:t>
            </a:r>
            <a:endParaRPr/>
          </a:p>
          <a:p>
            <a:pPr indent="-317500" lvl="0" marL="457200" rtl="0" algn="l">
              <a:spcBef>
                <a:spcPts val="0"/>
              </a:spcBef>
              <a:spcAft>
                <a:spcPts val="0"/>
              </a:spcAft>
              <a:buSzPts val="1400"/>
              <a:buAutoNum type="arabicPeriod"/>
            </a:pPr>
            <a:r>
              <a:rPr lang="en"/>
              <a:t>In this paper they evaluate the performance of both planner in the field of efficiency, safety and flexibility of the path taken.</a:t>
            </a:r>
            <a:endParaRPr/>
          </a:p>
        </p:txBody>
      </p:sp>
      <p:sp>
        <p:nvSpPr>
          <p:cNvPr id="641" name="Google Shape;641;p3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pic>
        <p:nvPicPr>
          <p:cNvPr id="642" name="Google Shape;642;p34"/>
          <p:cNvPicPr preferRelativeResize="0"/>
          <p:nvPr/>
        </p:nvPicPr>
        <p:blipFill>
          <a:blip r:embed="rId3">
            <a:alphaModFix/>
          </a:blip>
          <a:stretch>
            <a:fillRect/>
          </a:stretch>
        </p:blipFill>
        <p:spPr>
          <a:xfrm>
            <a:off x="5896200" y="1101600"/>
            <a:ext cx="2942999" cy="1839872"/>
          </a:xfrm>
          <a:prstGeom prst="rect">
            <a:avLst/>
          </a:prstGeom>
          <a:noFill/>
          <a:ln>
            <a:noFill/>
          </a:ln>
        </p:spPr>
      </p:pic>
      <p:pic>
        <p:nvPicPr>
          <p:cNvPr id="643" name="Google Shape;643;p34"/>
          <p:cNvPicPr preferRelativeResize="0"/>
          <p:nvPr/>
        </p:nvPicPr>
        <p:blipFill>
          <a:blip r:embed="rId4">
            <a:alphaModFix/>
          </a:blip>
          <a:stretch>
            <a:fillRect/>
          </a:stretch>
        </p:blipFill>
        <p:spPr>
          <a:xfrm>
            <a:off x="5896200" y="3108450"/>
            <a:ext cx="2942999" cy="16115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5"/>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type="title"/>
          </p:nvPr>
        </p:nvSpPr>
        <p:spPr>
          <a:xfrm>
            <a:off x="2552700" y="239097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650" name="Google Shape;650;p35"/>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sz="4800"/>
          </a:p>
        </p:txBody>
      </p:sp>
      <p:grpSp>
        <p:nvGrpSpPr>
          <p:cNvPr id="651" name="Google Shape;651;p35"/>
          <p:cNvGrpSpPr/>
          <p:nvPr/>
        </p:nvGrpSpPr>
        <p:grpSpPr>
          <a:xfrm flipH="1">
            <a:off x="1007489" y="540211"/>
            <a:ext cx="1889267" cy="4008760"/>
            <a:chOff x="2319665" y="540000"/>
            <a:chExt cx="1892295" cy="4015184"/>
          </a:xfrm>
        </p:grpSpPr>
        <p:sp>
          <p:nvSpPr>
            <p:cNvPr id="652" name="Google Shape;652;p35"/>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35"/>
            <p:cNvGrpSpPr/>
            <p:nvPr/>
          </p:nvGrpSpPr>
          <p:grpSpPr>
            <a:xfrm>
              <a:off x="3194661" y="748986"/>
              <a:ext cx="212047" cy="132546"/>
              <a:chOff x="3194661" y="748986"/>
              <a:chExt cx="212047" cy="132546"/>
            </a:xfrm>
          </p:grpSpPr>
          <p:sp>
            <p:nvSpPr>
              <p:cNvPr id="665" name="Google Shape;665;p35"/>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35"/>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35"/>
          <p:cNvGrpSpPr/>
          <p:nvPr/>
        </p:nvGrpSpPr>
        <p:grpSpPr>
          <a:xfrm>
            <a:off x="6594914" y="684471"/>
            <a:ext cx="1541597" cy="3864500"/>
            <a:chOff x="3973904" y="1061474"/>
            <a:chExt cx="1391082" cy="3487186"/>
          </a:xfrm>
        </p:grpSpPr>
        <p:sp>
          <p:nvSpPr>
            <p:cNvPr id="699" name="Google Shape;699;p35"/>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6"/>
          <p:cNvSpPr txBox="1"/>
          <p:nvPr>
            <p:ph idx="1" type="body"/>
          </p:nvPr>
        </p:nvSpPr>
        <p:spPr>
          <a:xfrm>
            <a:off x="720000" y="1141825"/>
            <a:ext cx="7704000" cy="3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a:t>
            </a:r>
            <a:r>
              <a:rPr lang="en"/>
              <a:t>hod</a:t>
            </a:r>
            <a:r>
              <a:rPr lang="en"/>
              <a:t> flow is as follows:</a:t>
            </a:r>
            <a:endParaRPr/>
          </a:p>
          <a:p>
            <a:pPr indent="-317500" lvl="0" marL="457200" rtl="0" algn="l">
              <a:spcBef>
                <a:spcPts val="0"/>
              </a:spcBef>
              <a:spcAft>
                <a:spcPts val="0"/>
              </a:spcAft>
              <a:buSzPts val="1400"/>
              <a:buAutoNum type="arabicPeriod"/>
            </a:pPr>
            <a:r>
              <a:rPr b="1" lang="en"/>
              <a:t>Mapping:</a:t>
            </a:r>
            <a:r>
              <a:rPr lang="en"/>
              <a:t> Use slam_gmapping library for mapping</a:t>
            </a:r>
            <a:endParaRPr/>
          </a:p>
          <a:p>
            <a:pPr indent="-317500" lvl="0" marL="457200" rtl="0" algn="l">
              <a:spcBef>
                <a:spcPts val="0"/>
              </a:spcBef>
              <a:spcAft>
                <a:spcPts val="0"/>
              </a:spcAft>
              <a:buSzPts val="1400"/>
              <a:buAutoNum type="arabicPeriod"/>
            </a:pPr>
            <a:r>
              <a:rPr b="1" lang="en"/>
              <a:t>Costmap Layers:</a:t>
            </a:r>
            <a:r>
              <a:rPr lang="en"/>
              <a:t> </a:t>
            </a:r>
            <a:endParaRPr/>
          </a:p>
          <a:p>
            <a:pPr indent="-317500" lvl="0" marL="914400" rtl="0" algn="l">
              <a:spcBef>
                <a:spcPts val="0"/>
              </a:spcBef>
              <a:spcAft>
                <a:spcPts val="0"/>
              </a:spcAft>
              <a:buSzPts val="1400"/>
              <a:buChar char="●"/>
            </a:pPr>
            <a:r>
              <a:rPr lang="en"/>
              <a:t>Static Layer</a:t>
            </a:r>
            <a:endParaRPr/>
          </a:p>
          <a:p>
            <a:pPr indent="-317500" lvl="0" marL="914400" rtl="0" algn="l">
              <a:spcBef>
                <a:spcPts val="0"/>
              </a:spcBef>
              <a:spcAft>
                <a:spcPts val="0"/>
              </a:spcAft>
              <a:buSzPts val="1400"/>
              <a:buChar char="●"/>
            </a:pPr>
            <a:r>
              <a:rPr lang="en"/>
              <a:t>Obstacle Layer</a:t>
            </a:r>
            <a:endParaRPr/>
          </a:p>
          <a:p>
            <a:pPr indent="-317500" lvl="0" marL="914400" rtl="0" algn="l">
              <a:spcBef>
                <a:spcPts val="0"/>
              </a:spcBef>
              <a:spcAft>
                <a:spcPts val="0"/>
              </a:spcAft>
              <a:buSzPts val="1400"/>
              <a:buChar char="●"/>
            </a:pPr>
            <a:r>
              <a:rPr lang="en"/>
              <a:t>Inflation Layer</a:t>
            </a:r>
            <a:endParaRPr/>
          </a:p>
          <a:p>
            <a:pPr indent="-317500" lvl="0" marL="914400" rtl="0" algn="l">
              <a:spcBef>
                <a:spcPts val="0"/>
              </a:spcBef>
              <a:spcAft>
                <a:spcPts val="0"/>
              </a:spcAft>
              <a:buSzPts val="1400"/>
              <a:buChar char="●"/>
            </a:pPr>
            <a:r>
              <a:rPr lang="en"/>
              <a:t>Social Layer</a:t>
            </a:r>
            <a:endParaRPr/>
          </a:p>
          <a:p>
            <a:pPr indent="-317500" lvl="0" marL="457200" rtl="0" algn="l">
              <a:spcBef>
                <a:spcPts val="0"/>
              </a:spcBef>
              <a:spcAft>
                <a:spcPts val="0"/>
              </a:spcAft>
              <a:buSzPts val="1400"/>
              <a:buAutoNum type="arabicPeriod"/>
            </a:pPr>
            <a:r>
              <a:rPr b="1" lang="en"/>
              <a:t>Global Planner:</a:t>
            </a:r>
            <a:r>
              <a:rPr lang="en"/>
              <a:t> </a:t>
            </a:r>
            <a:endParaRPr/>
          </a:p>
          <a:p>
            <a:pPr indent="-317500" lvl="0" marL="914400" rtl="0" algn="l">
              <a:spcBef>
                <a:spcPts val="0"/>
              </a:spcBef>
              <a:spcAft>
                <a:spcPts val="0"/>
              </a:spcAft>
              <a:buSzPts val="1400"/>
              <a:buChar char="●"/>
            </a:pPr>
            <a:r>
              <a:rPr lang="en"/>
              <a:t>Global Planner Package (Dijkstra)</a:t>
            </a:r>
            <a:endParaRPr/>
          </a:p>
          <a:p>
            <a:pPr indent="-317500" lvl="0" marL="914400" rtl="0" algn="l">
              <a:spcBef>
                <a:spcPts val="0"/>
              </a:spcBef>
              <a:spcAft>
                <a:spcPts val="0"/>
              </a:spcAft>
              <a:buSzPts val="1400"/>
              <a:buChar char="●"/>
            </a:pPr>
            <a:r>
              <a:rPr lang="en"/>
              <a:t>Time Based Lattice Planner (Timed A* Planner)</a:t>
            </a:r>
            <a:endParaRPr/>
          </a:p>
          <a:p>
            <a:pPr indent="-317500" lvl="0" marL="457200" rtl="0" algn="l">
              <a:spcBef>
                <a:spcPts val="0"/>
              </a:spcBef>
              <a:spcAft>
                <a:spcPts val="0"/>
              </a:spcAft>
              <a:buSzPts val="1400"/>
              <a:buAutoNum type="arabicPeriod"/>
            </a:pPr>
            <a:r>
              <a:rPr b="1" lang="en"/>
              <a:t>Local Planner:</a:t>
            </a:r>
            <a:r>
              <a:rPr lang="en"/>
              <a:t> </a:t>
            </a:r>
            <a:endParaRPr/>
          </a:p>
          <a:p>
            <a:pPr indent="-317500" lvl="0" marL="914400" rtl="0" algn="l">
              <a:spcBef>
                <a:spcPts val="0"/>
              </a:spcBef>
              <a:spcAft>
                <a:spcPts val="0"/>
              </a:spcAft>
              <a:buSzPts val="1400"/>
              <a:buChar char="●"/>
            </a:pPr>
            <a:r>
              <a:rPr lang="en"/>
              <a:t>DWA planner</a:t>
            </a:r>
            <a:endParaRPr/>
          </a:p>
          <a:p>
            <a:pPr indent="-317500" lvl="0" marL="914400" rtl="0" algn="l">
              <a:spcBef>
                <a:spcPts val="0"/>
              </a:spcBef>
              <a:spcAft>
                <a:spcPts val="0"/>
              </a:spcAft>
              <a:buSzPts val="1400"/>
              <a:buChar char="●"/>
            </a:pPr>
            <a:r>
              <a:rPr lang="en"/>
              <a:t>TEB planner</a:t>
            </a:r>
            <a:endParaRPr/>
          </a:p>
          <a:p>
            <a:pPr indent="-317500" lvl="0" marL="914400" rtl="0" algn="l">
              <a:spcBef>
                <a:spcPts val="0"/>
              </a:spcBef>
              <a:spcAft>
                <a:spcPts val="0"/>
              </a:spcAft>
              <a:buSzPts val="1400"/>
              <a:buChar char="●"/>
            </a:pPr>
            <a:r>
              <a:rPr lang="en"/>
              <a:t>Timed Path Follower</a:t>
            </a:r>
            <a:endParaRPr/>
          </a:p>
          <a:p>
            <a:pPr indent="0" lvl="0" marL="0" rtl="0" algn="l">
              <a:spcBef>
                <a:spcPts val="0"/>
              </a:spcBef>
              <a:spcAft>
                <a:spcPts val="0"/>
              </a:spcAft>
              <a:buNone/>
            </a:pPr>
            <a:r>
              <a:t/>
            </a:r>
            <a:endParaRPr/>
          </a:p>
        </p:txBody>
      </p:sp>
      <p:sp>
        <p:nvSpPr>
          <p:cNvPr id="763" name="Google Shape;763;p3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Method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7"/>
          <p:cNvSpPr txBox="1"/>
          <p:nvPr>
            <p:ph idx="1" type="body"/>
          </p:nvPr>
        </p:nvSpPr>
        <p:spPr>
          <a:xfrm>
            <a:off x="720000" y="1477075"/>
            <a:ext cx="4586400" cy="3370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A static map of the hospital environment is required for navigation</a:t>
            </a:r>
            <a:endParaRPr/>
          </a:p>
          <a:p>
            <a:pPr indent="-317500" lvl="0" marL="457200" rtl="0" algn="l">
              <a:lnSpc>
                <a:spcPct val="150000"/>
              </a:lnSpc>
              <a:spcBef>
                <a:spcPts val="0"/>
              </a:spcBef>
              <a:spcAft>
                <a:spcPts val="0"/>
              </a:spcAft>
              <a:buSzPts val="1400"/>
              <a:buChar char="●"/>
            </a:pPr>
            <a:r>
              <a:rPr lang="en"/>
              <a:t>Using </a:t>
            </a:r>
            <a:r>
              <a:rPr b="1" lang="en"/>
              <a:t>slam_gmapping</a:t>
            </a:r>
            <a:r>
              <a:rPr lang="en"/>
              <a:t> package of ROS, we map the hospital environment</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b="1" lang="en" u="sng"/>
              <a:t>Input</a:t>
            </a:r>
            <a:r>
              <a:rPr lang="en"/>
              <a:t>: laser scan data and robot odometry</a:t>
            </a:r>
            <a:endParaRPr/>
          </a:p>
          <a:p>
            <a:pPr indent="-317500" lvl="0" marL="457200" rtl="0" algn="l">
              <a:lnSpc>
                <a:spcPct val="150000"/>
              </a:lnSpc>
              <a:spcBef>
                <a:spcPts val="0"/>
              </a:spcBef>
              <a:spcAft>
                <a:spcPts val="0"/>
              </a:spcAft>
              <a:buSzPts val="1400"/>
              <a:buChar char="●"/>
            </a:pPr>
            <a:r>
              <a:rPr b="1" lang="en" u="sng"/>
              <a:t>Output</a:t>
            </a:r>
            <a:r>
              <a:rPr lang="en"/>
              <a:t>: Predicted occupancy map of the environment</a:t>
            </a:r>
            <a:endParaRPr/>
          </a:p>
          <a:p>
            <a:pPr indent="-317500" lvl="0" marL="457200" rtl="0" algn="l">
              <a:lnSpc>
                <a:spcPct val="150000"/>
              </a:lnSpc>
              <a:spcBef>
                <a:spcPts val="0"/>
              </a:spcBef>
              <a:spcAft>
                <a:spcPts val="0"/>
              </a:spcAft>
              <a:buSzPts val="1400"/>
              <a:buChar char="●"/>
            </a:pPr>
            <a:r>
              <a:rPr lang="en"/>
              <a:t>Gmapping uses Particle Filter approach to implement SLAM</a:t>
            </a:r>
            <a:endParaRPr/>
          </a:p>
        </p:txBody>
      </p:sp>
      <p:sp>
        <p:nvSpPr>
          <p:cNvPr id="769" name="Google Shape;769;p3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Mapping</a:t>
            </a:r>
            <a:endParaRPr/>
          </a:p>
        </p:txBody>
      </p:sp>
      <p:pic>
        <p:nvPicPr>
          <p:cNvPr id="770" name="Google Shape;770;p37"/>
          <p:cNvPicPr preferRelativeResize="0"/>
          <p:nvPr/>
        </p:nvPicPr>
        <p:blipFill>
          <a:blip r:embed="rId3">
            <a:alphaModFix/>
          </a:blip>
          <a:stretch>
            <a:fillRect/>
          </a:stretch>
        </p:blipFill>
        <p:spPr>
          <a:xfrm>
            <a:off x="5306300" y="1477087"/>
            <a:ext cx="3500448" cy="312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3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Mapping</a:t>
            </a:r>
            <a:endParaRPr/>
          </a:p>
        </p:txBody>
      </p:sp>
      <p:pic>
        <p:nvPicPr>
          <p:cNvPr id="776" name="Google Shape;776;p38"/>
          <p:cNvPicPr preferRelativeResize="0"/>
          <p:nvPr/>
        </p:nvPicPr>
        <p:blipFill>
          <a:blip r:embed="rId3">
            <a:alphaModFix/>
          </a:blip>
          <a:stretch>
            <a:fillRect/>
          </a:stretch>
        </p:blipFill>
        <p:spPr>
          <a:xfrm>
            <a:off x="1146188" y="1113750"/>
            <a:ext cx="6414526" cy="360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9"/>
          <p:cNvSpPr txBox="1"/>
          <p:nvPr>
            <p:ph idx="1" type="body"/>
          </p:nvPr>
        </p:nvSpPr>
        <p:spPr>
          <a:xfrm>
            <a:off x="720000" y="1477075"/>
            <a:ext cx="4586400" cy="3128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u="sng"/>
              <a:t>Input</a:t>
            </a:r>
            <a:r>
              <a:rPr lang="en"/>
              <a:t>: Static map, laser scans, and tf (</a:t>
            </a:r>
            <a:r>
              <a:rPr lang="en"/>
              <a:t>transformation</a:t>
            </a:r>
            <a:r>
              <a:rPr lang="en"/>
              <a:t> between links)</a:t>
            </a:r>
            <a:endParaRPr/>
          </a:p>
          <a:p>
            <a:pPr indent="-317500" lvl="0" marL="457200" rtl="0" algn="l">
              <a:lnSpc>
                <a:spcPct val="150000"/>
              </a:lnSpc>
              <a:spcBef>
                <a:spcPts val="0"/>
              </a:spcBef>
              <a:spcAft>
                <a:spcPts val="0"/>
              </a:spcAft>
              <a:buSzPts val="1400"/>
              <a:buChar char="●"/>
            </a:pPr>
            <a:r>
              <a:rPr lang="en"/>
              <a:t>AMCL (Adaptive Monte Carlo Localization) figures out robots position in the static map based on the laser scan.</a:t>
            </a:r>
            <a:endParaRPr/>
          </a:p>
          <a:p>
            <a:pPr indent="-317500" lvl="0" marL="457200" rtl="0" algn="l">
              <a:lnSpc>
                <a:spcPct val="150000"/>
              </a:lnSpc>
              <a:spcBef>
                <a:spcPts val="0"/>
              </a:spcBef>
              <a:spcAft>
                <a:spcPts val="0"/>
              </a:spcAft>
              <a:buSzPts val="1400"/>
              <a:buChar char="●"/>
            </a:pPr>
            <a:r>
              <a:rPr b="1" lang="en" u="sng"/>
              <a:t>Output</a:t>
            </a:r>
            <a:r>
              <a:rPr lang="en"/>
              <a:t>: Estimation of robot positio</a:t>
            </a:r>
            <a:r>
              <a:rPr lang="en"/>
              <a:t>n</a:t>
            </a:r>
            <a:endParaRPr/>
          </a:p>
        </p:txBody>
      </p:sp>
      <p:sp>
        <p:nvSpPr>
          <p:cNvPr id="782" name="Google Shape;782;p3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Localization (AMCL)</a:t>
            </a:r>
            <a:endParaRPr/>
          </a:p>
        </p:txBody>
      </p:sp>
      <p:pic>
        <p:nvPicPr>
          <p:cNvPr id="783" name="Google Shape;783;p39"/>
          <p:cNvPicPr preferRelativeResize="0"/>
          <p:nvPr/>
        </p:nvPicPr>
        <p:blipFill>
          <a:blip r:embed="rId3">
            <a:alphaModFix/>
          </a:blip>
          <a:stretch>
            <a:fillRect/>
          </a:stretch>
        </p:blipFill>
        <p:spPr>
          <a:xfrm>
            <a:off x="6289375" y="285675"/>
            <a:ext cx="2212724" cy="2184424"/>
          </a:xfrm>
          <a:prstGeom prst="rect">
            <a:avLst/>
          </a:prstGeom>
          <a:noFill/>
          <a:ln>
            <a:noFill/>
          </a:ln>
        </p:spPr>
      </p:pic>
      <p:pic>
        <p:nvPicPr>
          <p:cNvPr id="784" name="Google Shape;784;p39"/>
          <p:cNvPicPr preferRelativeResize="0"/>
          <p:nvPr/>
        </p:nvPicPr>
        <p:blipFill>
          <a:blip r:embed="rId4">
            <a:alphaModFix/>
          </a:blip>
          <a:stretch>
            <a:fillRect/>
          </a:stretch>
        </p:blipFill>
        <p:spPr>
          <a:xfrm>
            <a:off x="6289375" y="2600900"/>
            <a:ext cx="2212725" cy="22866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0"/>
          <p:cNvSpPr/>
          <p:nvPr/>
        </p:nvSpPr>
        <p:spPr>
          <a:xfrm>
            <a:off x="6530475" y="1675350"/>
            <a:ext cx="2579100" cy="2614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78300" y="1675350"/>
            <a:ext cx="6505800" cy="2614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Costmap Layers</a:t>
            </a:r>
            <a:endParaRPr/>
          </a:p>
        </p:txBody>
      </p:sp>
      <p:grpSp>
        <p:nvGrpSpPr>
          <p:cNvPr id="792" name="Google Shape;792;p40"/>
          <p:cNvGrpSpPr/>
          <p:nvPr/>
        </p:nvGrpSpPr>
        <p:grpSpPr>
          <a:xfrm>
            <a:off x="135700" y="2096438"/>
            <a:ext cx="2031724" cy="1881437"/>
            <a:chOff x="135700" y="2096438"/>
            <a:chExt cx="2031724" cy="1881437"/>
          </a:xfrm>
        </p:grpSpPr>
        <p:pic>
          <p:nvPicPr>
            <p:cNvPr id="793" name="Google Shape;793;p40"/>
            <p:cNvPicPr preferRelativeResize="0"/>
            <p:nvPr/>
          </p:nvPicPr>
          <p:blipFill>
            <a:blip r:embed="rId3">
              <a:alphaModFix/>
            </a:blip>
            <a:stretch>
              <a:fillRect/>
            </a:stretch>
          </p:blipFill>
          <p:spPr>
            <a:xfrm>
              <a:off x="135700" y="2096438"/>
              <a:ext cx="2031724" cy="1881437"/>
            </a:xfrm>
            <a:prstGeom prst="rect">
              <a:avLst/>
            </a:prstGeom>
            <a:noFill/>
            <a:ln>
              <a:noFill/>
            </a:ln>
          </p:spPr>
        </p:pic>
        <p:cxnSp>
          <p:nvCxnSpPr>
            <p:cNvPr id="794" name="Google Shape;794;p40"/>
            <p:cNvCxnSpPr/>
            <p:nvPr/>
          </p:nvCxnSpPr>
          <p:spPr>
            <a:xfrm flipH="1" rot="10800000">
              <a:off x="1559354" y="2688252"/>
              <a:ext cx="6600" cy="1019400"/>
            </a:xfrm>
            <a:prstGeom prst="straightConnector1">
              <a:avLst/>
            </a:prstGeom>
            <a:noFill/>
            <a:ln cap="flat" cmpd="sng" w="9525">
              <a:solidFill>
                <a:srgbClr val="FF0000"/>
              </a:solidFill>
              <a:prstDash val="solid"/>
              <a:round/>
              <a:headEnd len="med" w="med" type="none"/>
              <a:tailEnd len="med" w="med" type="none"/>
            </a:ln>
          </p:spPr>
        </p:cxnSp>
      </p:grpSp>
      <p:grpSp>
        <p:nvGrpSpPr>
          <p:cNvPr id="795" name="Google Shape;795;p40"/>
          <p:cNvGrpSpPr/>
          <p:nvPr/>
        </p:nvGrpSpPr>
        <p:grpSpPr>
          <a:xfrm>
            <a:off x="2203700" y="2143529"/>
            <a:ext cx="2241652" cy="1834347"/>
            <a:chOff x="2203700" y="2143529"/>
            <a:chExt cx="2241652" cy="1834347"/>
          </a:xfrm>
        </p:grpSpPr>
        <p:pic>
          <p:nvPicPr>
            <p:cNvPr id="796" name="Google Shape;796;p40"/>
            <p:cNvPicPr preferRelativeResize="0"/>
            <p:nvPr/>
          </p:nvPicPr>
          <p:blipFill rotWithShape="1">
            <a:blip r:embed="rId3">
              <a:alphaModFix/>
            </a:blip>
            <a:srcRect b="5462" l="60140" r="21927" t="78699"/>
            <a:stretch/>
          </p:blipFill>
          <p:spPr>
            <a:xfrm>
              <a:off x="2203700" y="2143529"/>
              <a:ext cx="2241652" cy="1834347"/>
            </a:xfrm>
            <a:prstGeom prst="rect">
              <a:avLst/>
            </a:prstGeom>
            <a:noFill/>
            <a:ln>
              <a:noFill/>
            </a:ln>
          </p:spPr>
        </p:pic>
        <p:sp>
          <p:nvSpPr>
            <p:cNvPr id="797" name="Google Shape;797;p40"/>
            <p:cNvSpPr/>
            <p:nvPr/>
          </p:nvSpPr>
          <p:spPr>
            <a:xfrm>
              <a:off x="3244947" y="3221424"/>
              <a:ext cx="138300" cy="143400"/>
            </a:xfrm>
            <a:prstGeom prst="ellipse">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3468721" y="2750132"/>
              <a:ext cx="138300" cy="143400"/>
            </a:xfrm>
            <a:prstGeom prst="ellipse">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 name="Google Shape;799;p40"/>
            <p:cNvCxnSpPr>
              <a:endCxn id="796" idx="0"/>
            </p:cNvCxnSpPr>
            <p:nvPr/>
          </p:nvCxnSpPr>
          <p:spPr>
            <a:xfrm rot="10800000">
              <a:off x="3324526" y="2143529"/>
              <a:ext cx="16500" cy="1753200"/>
            </a:xfrm>
            <a:prstGeom prst="straightConnector1">
              <a:avLst/>
            </a:prstGeom>
            <a:noFill/>
            <a:ln cap="flat" cmpd="sng" w="9525">
              <a:solidFill>
                <a:srgbClr val="FF0000"/>
              </a:solidFill>
              <a:prstDash val="solid"/>
              <a:round/>
              <a:headEnd len="med" w="med" type="none"/>
              <a:tailEnd len="med" w="med" type="none"/>
            </a:ln>
          </p:spPr>
        </p:cxnSp>
        <p:sp>
          <p:nvSpPr>
            <p:cNvPr id="800" name="Google Shape;800;p40"/>
            <p:cNvSpPr/>
            <p:nvPr/>
          </p:nvSpPr>
          <p:spPr>
            <a:xfrm>
              <a:off x="3316235" y="2245878"/>
              <a:ext cx="135465" cy="1650920"/>
            </a:xfrm>
            <a:custGeom>
              <a:rect b="b" l="l" r="r" t="t"/>
              <a:pathLst>
                <a:path extrusionOk="0" h="70522" w="5998">
                  <a:moveTo>
                    <a:pt x="4129" y="70522"/>
                  </a:moveTo>
                  <a:cubicBezTo>
                    <a:pt x="4420" y="65957"/>
                    <a:pt x="6363" y="49929"/>
                    <a:pt x="5877" y="43129"/>
                  </a:cubicBezTo>
                  <a:cubicBezTo>
                    <a:pt x="5391" y="36329"/>
                    <a:pt x="2186" y="33512"/>
                    <a:pt x="1215" y="29724"/>
                  </a:cubicBezTo>
                  <a:cubicBezTo>
                    <a:pt x="244" y="25936"/>
                    <a:pt x="146" y="22536"/>
                    <a:pt x="49" y="20399"/>
                  </a:cubicBezTo>
                  <a:cubicBezTo>
                    <a:pt x="-48" y="18262"/>
                    <a:pt x="244" y="20302"/>
                    <a:pt x="632" y="16902"/>
                  </a:cubicBezTo>
                  <a:cubicBezTo>
                    <a:pt x="1021" y="13502"/>
                    <a:pt x="2089" y="2817"/>
                    <a:pt x="2380" y="0"/>
                  </a:cubicBezTo>
                </a:path>
              </a:pathLst>
            </a:custGeom>
            <a:noFill/>
            <a:ln cap="flat" cmpd="sng" w="9525">
              <a:solidFill>
                <a:srgbClr val="0000FF"/>
              </a:solidFill>
              <a:prstDash val="solid"/>
              <a:round/>
              <a:headEnd len="med" w="med" type="none"/>
              <a:tailEnd len="med" w="med" type="none"/>
            </a:ln>
          </p:spPr>
        </p:sp>
      </p:grpSp>
      <p:grpSp>
        <p:nvGrpSpPr>
          <p:cNvPr id="801" name="Google Shape;801;p40"/>
          <p:cNvGrpSpPr/>
          <p:nvPr/>
        </p:nvGrpSpPr>
        <p:grpSpPr>
          <a:xfrm>
            <a:off x="6619798" y="2284649"/>
            <a:ext cx="2242512" cy="1735562"/>
            <a:chOff x="6619798" y="2284649"/>
            <a:chExt cx="2242512" cy="1735562"/>
          </a:xfrm>
        </p:grpSpPr>
        <p:grpSp>
          <p:nvGrpSpPr>
            <p:cNvPr id="802" name="Google Shape;802;p40"/>
            <p:cNvGrpSpPr/>
            <p:nvPr/>
          </p:nvGrpSpPr>
          <p:grpSpPr>
            <a:xfrm>
              <a:off x="6619798" y="2284649"/>
              <a:ext cx="2242512" cy="1735562"/>
              <a:chOff x="6619798" y="2284649"/>
              <a:chExt cx="2242512" cy="1735562"/>
            </a:xfrm>
          </p:grpSpPr>
          <p:pic>
            <p:nvPicPr>
              <p:cNvPr id="803" name="Google Shape;803;p40"/>
              <p:cNvPicPr preferRelativeResize="0"/>
              <p:nvPr/>
            </p:nvPicPr>
            <p:blipFill rotWithShape="1">
              <a:blip r:embed="rId3">
                <a:alphaModFix/>
              </a:blip>
              <a:srcRect b="5462" l="60140" r="21927" t="78699"/>
              <a:stretch/>
            </p:blipFill>
            <p:spPr>
              <a:xfrm>
                <a:off x="6619798" y="2284649"/>
                <a:ext cx="2242512" cy="1735562"/>
              </a:xfrm>
              <a:prstGeom prst="rect">
                <a:avLst/>
              </a:prstGeom>
              <a:noFill/>
              <a:ln>
                <a:noFill/>
              </a:ln>
            </p:spPr>
          </p:pic>
          <p:cxnSp>
            <p:nvCxnSpPr>
              <p:cNvPr id="804" name="Google Shape;804;p40"/>
              <p:cNvCxnSpPr>
                <a:endCxn id="803" idx="0"/>
              </p:cNvCxnSpPr>
              <p:nvPr/>
            </p:nvCxnSpPr>
            <p:spPr>
              <a:xfrm rot="10800000">
                <a:off x="7741054" y="2284649"/>
                <a:ext cx="15900" cy="1598700"/>
              </a:xfrm>
              <a:prstGeom prst="straightConnector1">
                <a:avLst/>
              </a:prstGeom>
              <a:noFill/>
              <a:ln cap="flat" cmpd="sng" w="9525">
                <a:solidFill>
                  <a:srgbClr val="FF0000"/>
                </a:solidFill>
                <a:prstDash val="solid"/>
                <a:round/>
                <a:headEnd len="med" w="med" type="none"/>
                <a:tailEnd len="med" w="med" type="none"/>
              </a:ln>
            </p:spPr>
          </p:cxnSp>
          <p:sp>
            <p:nvSpPr>
              <p:cNvPr id="805" name="Google Shape;805;p40"/>
              <p:cNvSpPr/>
              <p:nvPr/>
            </p:nvSpPr>
            <p:spPr>
              <a:xfrm>
                <a:off x="7692395" y="2377974"/>
                <a:ext cx="130606" cy="1505292"/>
              </a:xfrm>
              <a:custGeom>
                <a:rect b="b" l="l" r="r" t="t"/>
                <a:pathLst>
                  <a:path extrusionOk="0" h="70522" w="5998">
                    <a:moveTo>
                      <a:pt x="4129" y="70522"/>
                    </a:moveTo>
                    <a:cubicBezTo>
                      <a:pt x="4420" y="65957"/>
                      <a:pt x="6363" y="49929"/>
                      <a:pt x="5877" y="43129"/>
                    </a:cubicBezTo>
                    <a:cubicBezTo>
                      <a:pt x="5391" y="36329"/>
                      <a:pt x="2186" y="33512"/>
                      <a:pt x="1215" y="29724"/>
                    </a:cubicBezTo>
                    <a:cubicBezTo>
                      <a:pt x="244" y="25936"/>
                      <a:pt x="146" y="22536"/>
                      <a:pt x="49" y="20399"/>
                    </a:cubicBezTo>
                    <a:cubicBezTo>
                      <a:pt x="-48" y="18262"/>
                      <a:pt x="244" y="20302"/>
                      <a:pt x="632" y="16902"/>
                    </a:cubicBezTo>
                    <a:cubicBezTo>
                      <a:pt x="1021" y="13502"/>
                      <a:pt x="2089" y="2817"/>
                      <a:pt x="2380" y="0"/>
                    </a:cubicBezTo>
                  </a:path>
                </a:pathLst>
              </a:custGeom>
              <a:noFill/>
              <a:ln cap="flat" cmpd="sng" w="9525">
                <a:solidFill>
                  <a:srgbClr val="0000FF"/>
                </a:solidFill>
                <a:prstDash val="solid"/>
                <a:round/>
                <a:headEnd len="med" w="med" type="none"/>
                <a:tailEnd len="med" w="med" type="none"/>
              </a:ln>
            </p:spPr>
          </p:sp>
          <p:sp>
            <p:nvSpPr>
              <p:cNvPr id="806" name="Google Shape;806;p40"/>
              <p:cNvSpPr/>
              <p:nvPr/>
            </p:nvSpPr>
            <p:spPr>
              <a:xfrm>
                <a:off x="7577548" y="3061698"/>
                <a:ext cx="225600" cy="398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rot="-1754448">
                <a:off x="7779057" y="2633590"/>
                <a:ext cx="224164" cy="400772"/>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40"/>
            <p:cNvSpPr/>
            <p:nvPr/>
          </p:nvSpPr>
          <p:spPr>
            <a:xfrm>
              <a:off x="7636506" y="3269495"/>
              <a:ext cx="133200" cy="130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40"/>
            <p:cNvCxnSpPr>
              <a:stCxn id="808" idx="0"/>
            </p:cNvCxnSpPr>
            <p:nvPr/>
          </p:nvCxnSpPr>
          <p:spPr>
            <a:xfrm flipH="1" rot="10800000">
              <a:off x="7703106" y="3132695"/>
              <a:ext cx="3000" cy="136800"/>
            </a:xfrm>
            <a:prstGeom prst="straightConnector1">
              <a:avLst/>
            </a:prstGeom>
            <a:noFill/>
            <a:ln cap="flat" cmpd="sng" w="9525">
              <a:solidFill>
                <a:schemeClr val="dk1"/>
              </a:solidFill>
              <a:prstDash val="solid"/>
              <a:round/>
              <a:headEnd len="med" w="med" type="none"/>
              <a:tailEnd len="med" w="med" type="triangle"/>
            </a:ln>
          </p:spPr>
        </p:cxnSp>
        <p:sp>
          <p:nvSpPr>
            <p:cNvPr id="810" name="Google Shape;810;p40"/>
            <p:cNvSpPr/>
            <p:nvPr/>
          </p:nvSpPr>
          <p:spPr>
            <a:xfrm rot="-1753845">
              <a:off x="7874041" y="2832517"/>
              <a:ext cx="132698" cy="131208"/>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40"/>
            <p:cNvCxnSpPr>
              <a:stCxn id="810" idx="0"/>
            </p:cNvCxnSpPr>
            <p:nvPr/>
          </p:nvCxnSpPr>
          <p:spPr>
            <a:xfrm rot="10800000">
              <a:off x="7840790" y="2721421"/>
              <a:ext cx="66600" cy="120000"/>
            </a:xfrm>
            <a:prstGeom prst="straightConnector1">
              <a:avLst/>
            </a:prstGeom>
            <a:noFill/>
            <a:ln cap="flat" cmpd="sng" w="9525">
              <a:solidFill>
                <a:schemeClr val="dk1"/>
              </a:solidFill>
              <a:prstDash val="solid"/>
              <a:round/>
              <a:headEnd len="med" w="med" type="none"/>
              <a:tailEnd len="med" w="med" type="triangle"/>
            </a:ln>
          </p:spPr>
        </p:cxnSp>
      </p:grpSp>
      <p:sp>
        <p:nvSpPr>
          <p:cNvPr id="812" name="Google Shape;812;p40"/>
          <p:cNvSpPr txBox="1"/>
          <p:nvPr/>
        </p:nvSpPr>
        <p:spPr>
          <a:xfrm>
            <a:off x="156116" y="1731650"/>
            <a:ext cx="199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Static Layer</a:t>
            </a:r>
            <a:endParaRPr>
              <a:latin typeface="Poppins"/>
              <a:ea typeface="Poppins"/>
              <a:cs typeface="Poppins"/>
              <a:sym typeface="Poppins"/>
            </a:endParaRPr>
          </a:p>
        </p:txBody>
      </p:sp>
      <p:sp>
        <p:nvSpPr>
          <p:cNvPr id="813" name="Google Shape;813;p40"/>
          <p:cNvSpPr txBox="1"/>
          <p:nvPr/>
        </p:nvSpPr>
        <p:spPr>
          <a:xfrm>
            <a:off x="2340544" y="1731650"/>
            <a:ext cx="198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Obstacle</a:t>
            </a:r>
            <a:r>
              <a:rPr lang="en">
                <a:solidFill>
                  <a:schemeClr val="dk1"/>
                </a:solidFill>
                <a:latin typeface="Poppins"/>
                <a:ea typeface="Poppins"/>
                <a:cs typeface="Poppins"/>
                <a:sym typeface="Poppins"/>
              </a:rPr>
              <a:t> Layer</a:t>
            </a:r>
            <a:endParaRPr>
              <a:latin typeface="Poppins"/>
              <a:ea typeface="Poppins"/>
              <a:cs typeface="Poppins"/>
              <a:sym typeface="Poppins"/>
            </a:endParaRPr>
          </a:p>
        </p:txBody>
      </p:sp>
      <p:sp>
        <p:nvSpPr>
          <p:cNvPr id="814" name="Google Shape;814;p40"/>
          <p:cNvSpPr txBox="1"/>
          <p:nvPr/>
        </p:nvSpPr>
        <p:spPr>
          <a:xfrm>
            <a:off x="6672900" y="1731638"/>
            <a:ext cx="213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Social</a:t>
            </a:r>
            <a:r>
              <a:rPr lang="en">
                <a:solidFill>
                  <a:schemeClr val="dk1"/>
                </a:solidFill>
                <a:latin typeface="Poppins"/>
                <a:ea typeface="Poppins"/>
                <a:cs typeface="Poppins"/>
                <a:sym typeface="Poppins"/>
              </a:rPr>
              <a:t> Layer</a:t>
            </a:r>
            <a:endParaRPr>
              <a:latin typeface="Poppins"/>
              <a:ea typeface="Poppins"/>
              <a:cs typeface="Poppins"/>
              <a:sym typeface="Poppins"/>
            </a:endParaRPr>
          </a:p>
        </p:txBody>
      </p:sp>
      <p:pic>
        <p:nvPicPr>
          <p:cNvPr id="815" name="Google Shape;815;p40"/>
          <p:cNvPicPr preferRelativeResize="0"/>
          <p:nvPr/>
        </p:nvPicPr>
        <p:blipFill>
          <a:blip r:embed="rId4">
            <a:alphaModFix/>
          </a:blip>
          <a:stretch>
            <a:fillRect/>
          </a:stretch>
        </p:blipFill>
        <p:spPr>
          <a:xfrm>
            <a:off x="4498762" y="2186701"/>
            <a:ext cx="2031725" cy="1794501"/>
          </a:xfrm>
          <a:prstGeom prst="rect">
            <a:avLst/>
          </a:prstGeom>
          <a:noFill/>
          <a:ln>
            <a:noFill/>
          </a:ln>
        </p:spPr>
      </p:pic>
      <p:sp>
        <p:nvSpPr>
          <p:cNvPr id="816" name="Google Shape;816;p40"/>
          <p:cNvSpPr txBox="1"/>
          <p:nvPr/>
        </p:nvSpPr>
        <p:spPr>
          <a:xfrm>
            <a:off x="4474144" y="1731650"/>
            <a:ext cx="198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Inflation</a:t>
            </a:r>
            <a:r>
              <a:rPr lang="en">
                <a:solidFill>
                  <a:schemeClr val="dk1"/>
                </a:solidFill>
                <a:latin typeface="Poppins"/>
                <a:ea typeface="Poppins"/>
                <a:cs typeface="Poppins"/>
                <a:sym typeface="Poppins"/>
              </a:rPr>
              <a:t> Layer</a:t>
            </a:r>
            <a:endParaRPr>
              <a:latin typeface="Poppins"/>
              <a:ea typeface="Poppins"/>
              <a:cs typeface="Poppins"/>
              <a:sym typeface="Poppins"/>
            </a:endParaRPr>
          </a:p>
        </p:txBody>
      </p:sp>
      <p:sp>
        <p:nvSpPr>
          <p:cNvPr id="817" name="Google Shape;817;p40"/>
          <p:cNvSpPr txBox="1"/>
          <p:nvPr/>
        </p:nvSpPr>
        <p:spPr>
          <a:xfrm>
            <a:off x="2669700" y="1275150"/>
            <a:ext cx="13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Baseline</a:t>
            </a:r>
            <a:endParaRPr b="1">
              <a:latin typeface="Poppins"/>
              <a:ea typeface="Poppins"/>
              <a:cs typeface="Poppins"/>
              <a:sym typeface="Poppins"/>
            </a:endParaRPr>
          </a:p>
        </p:txBody>
      </p:sp>
      <p:sp>
        <p:nvSpPr>
          <p:cNvPr id="818" name="Google Shape;818;p40"/>
          <p:cNvSpPr txBox="1"/>
          <p:nvPr/>
        </p:nvSpPr>
        <p:spPr>
          <a:xfrm>
            <a:off x="6607750" y="1167450"/>
            <a:ext cx="257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oppins"/>
                <a:ea typeface="Poppins"/>
                <a:cs typeface="Poppins"/>
                <a:sym typeface="Poppins"/>
              </a:rPr>
              <a:t>For Human-aware Navigation</a:t>
            </a:r>
            <a:endParaRPr b="1">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4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Layer</a:t>
            </a:r>
            <a:endParaRPr/>
          </a:p>
        </p:txBody>
      </p:sp>
      <p:pic>
        <p:nvPicPr>
          <p:cNvPr id="824" name="Google Shape;824;p41"/>
          <p:cNvPicPr preferRelativeResize="0"/>
          <p:nvPr/>
        </p:nvPicPr>
        <p:blipFill>
          <a:blip r:embed="rId3">
            <a:alphaModFix/>
          </a:blip>
          <a:stretch>
            <a:fillRect/>
          </a:stretch>
        </p:blipFill>
        <p:spPr>
          <a:xfrm>
            <a:off x="304800" y="1866550"/>
            <a:ext cx="4315224" cy="1786136"/>
          </a:xfrm>
          <a:prstGeom prst="rect">
            <a:avLst/>
          </a:prstGeom>
          <a:noFill/>
          <a:ln>
            <a:noFill/>
          </a:ln>
        </p:spPr>
      </p:pic>
      <p:pic>
        <p:nvPicPr>
          <p:cNvPr id="825" name="Google Shape;825;p41"/>
          <p:cNvPicPr preferRelativeResize="0"/>
          <p:nvPr/>
        </p:nvPicPr>
        <p:blipFill>
          <a:blip r:embed="rId4">
            <a:alphaModFix/>
          </a:blip>
          <a:stretch>
            <a:fillRect/>
          </a:stretch>
        </p:blipFill>
        <p:spPr>
          <a:xfrm>
            <a:off x="4786975" y="1179425"/>
            <a:ext cx="3780849" cy="3160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2"/>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type="title"/>
          </p:nvPr>
        </p:nvSpPr>
        <p:spPr>
          <a:xfrm>
            <a:off x="2476500" y="2073725"/>
            <a:ext cx="4459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a:t>
            </a:r>
            <a:r>
              <a:rPr lang="en"/>
              <a:t> Planners</a:t>
            </a:r>
            <a:endParaRPr/>
          </a:p>
        </p:txBody>
      </p:sp>
      <p:grpSp>
        <p:nvGrpSpPr>
          <p:cNvPr id="832" name="Google Shape;832;p42"/>
          <p:cNvGrpSpPr/>
          <p:nvPr/>
        </p:nvGrpSpPr>
        <p:grpSpPr>
          <a:xfrm flipH="1">
            <a:off x="1007489" y="540211"/>
            <a:ext cx="1889267" cy="4008760"/>
            <a:chOff x="2319665" y="540000"/>
            <a:chExt cx="1892295" cy="4015184"/>
          </a:xfrm>
        </p:grpSpPr>
        <p:sp>
          <p:nvSpPr>
            <p:cNvPr id="833" name="Google Shape;833;p42"/>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2"/>
            <p:cNvGrpSpPr/>
            <p:nvPr/>
          </p:nvGrpSpPr>
          <p:grpSpPr>
            <a:xfrm>
              <a:off x="3194661" y="748986"/>
              <a:ext cx="212047" cy="132546"/>
              <a:chOff x="3194661" y="748986"/>
              <a:chExt cx="212047" cy="132546"/>
            </a:xfrm>
          </p:grpSpPr>
          <p:sp>
            <p:nvSpPr>
              <p:cNvPr id="846" name="Google Shape;846;p42"/>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42"/>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42"/>
          <p:cNvGrpSpPr/>
          <p:nvPr/>
        </p:nvGrpSpPr>
        <p:grpSpPr>
          <a:xfrm>
            <a:off x="6594914" y="684471"/>
            <a:ext cx="1541597" cy="3864500"/>
            <a:chOff x="3973904" y="1061474"/>
            <a:chExt cx="1391082" cy="3487186"/>
          </a:xfrm>
        </p:grpSpPr>
        <p:sp>
          <p:nvSpPr>
            <p:cNvPr id="880" name="Google Shape;880;p42"/>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p:nvPr/>
        </p:nvSpPr>
        <p:spPr>
          <a:xfrm>
            <a:off x="668200" y="15328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0" name="Google Shape;230;p25"/>
          <p:cNvSpPr txBox="1"/>
          <p:nvPr>
            <p:ph idx="1" type="subTitle"/>
          </p:nvPr>
        </p:nvSpPr>
        <p:spPr>
          <a:xfrm>
            <a:off x="1162000" y="15156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Problem Description</a:t>
            </a:r>
            <a:endParaRPr sz="2000"/>
          </a:p>
        </p:txBody>
      </p:sp>
      <p:sp>
        <p:nvSpPr>
          <p:cNvPr id="231" name="Google Shape;231;p25"/>
          <p:cNvSpPr txBox="1"/>
          <p:nvPr>
            <p:ph type="title"/>
          </p:nvPr>
        </p:nvSpPr>
        <p:spPr>
          <a:xfrm>
            <a:off x="690550" y="15915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1</a:t>
            </a:r>
            <a:endParaRPr sz="2000"/>
          </a:p>
        </p:txBody>
      </p:sp>
      <p:sp>
        <p:nvSpPr>
          <p:cNvPr id="232" name="Google Shape;232;p25"/>
          <p:cNvSpPr/>
          <p:nvPr/>
        </p:nvSpPr>
        <p:spPr>
          <a:xfrm>
            <a:off x="668200" y="2064650"/>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txBox="1"/>
          <p:nvPr>
            <p:ph idx="1" type="subTitle"/>
          </p:nvPr>
        </p:nvSpPr>
        <p:spPr>
          <a:xfrm>
            <a:off x="1162000" y="2047438"/>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Application</a:t>
            </a:r>
            <a:r>
              <a:rPr lang="en" sz="2000"/>
              <a:t> Impacts</a:t>
            </a:r>
            <a:endParaRPr sz="2000"/>
          </a:p>
        </p:txBody>
      </p:sp>
      <p:sp>
        <p:nvSpPr>
          <p:cNvPr id="234" name="Google Shape;234;p25"/>
          <p:cNvSpPr txBox="1"/>
          <p:nvPr>
            <p:ph type="title"/>
          </p:nvPr>
        </p:nvSpPr>
        <p:spPr>
          <a:xfrm>
            <a:off x="690550" y="2123357"/>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a:t>
            </a:r>
            <a:endParaRPr sz="2000"/>
          </a:p>
        </p:txBody>
      </p:sp>
      <p:sp>
        <p:nvSpPr>
          <p:cNvPr id="235" name="Google Shape;235;p25"/>
          <p:cNvSpPr/>
          <p:nvPr/>
        </p:nvSpPr>
        <p:spPr>
          <a:xfrm>
            <a:off x="668200" y="25965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txBox="1"/>
          <p:nvPr>
            <p:ph idx="1" type="subTitle"/>
          </p:nvPr>
        </p:nvSpPr>
        <p:spPr>
          <a:xfrm>
            <a:off x="1162000" y="25793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Related Work</a:t>
            </a:r>
            <a:endParaRPr sz="2000"/>
          </a:p>
        </p:txBody>
      </p:sp>
      <p:sp>
        <p:nvSpPr>
          <p:cNvPr id="237" name="Google Shape;237;p25"/>
          <p:cNvSpPr txBox="1"/>
          <p:nvPr>
            <p:ph type="title"/>
          </p:nvPr>
        </p:nvSpPr>
        <p:spPr>
          <a:xfrm>
            <a:off x="690550" y="26552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3</a:t>
            </a:r>
            <a:endParaRPr sz="2000"/>
          </a:p>
        </p:txBody>
      </p:sp>
      <p:sp>
        <p:nvSpPr>
          <p:cNvPr id="238" name="Google Shape;238;p25"/>
          <p:cNvSpPr/>
          <p:nvPr/>
        </p:nvSpPr>
        <p:spPr>
          <a:xfrm>
            <a:off x="668200" y="31663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ph idx="1" type="subTitle"/>
          </p:nvPr>
        </p:nvSpPr>
        <p:spPr>
          <a:xfrm>
            <a:off x="1162000" y="31491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Proposed Method</a:t>
            </a:r>
            <a:endParaRPr sz="2000"/>
          </a:p>
        </p:txBody>
      </p:sp>
      <p:sp>
        <p:nvSpPr>
          <p:cNvPr id="240" name="Google Shape;240;p25"/>
          <p:cNvSpPr txBox="1"/>
          <p:nvPr>
            <p:ph type="title"/>
          </p:nvPr>
        </p:nvSpPr>
        <p:spPr>
          <a:xfrm>
            <a:off x="690550" y="32250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4</a:t>
            </a:r>
            <a:endParaRPr sz="2000"/>
          </a:p>
        </p:txBody>
      </p:sp>
      <p:sp>
        <p:nvSpPr>
          <p:cNvPr id="241" name="Google Shape;241;p25"/>
          <p:cNvSpPr/>
          <p:nvPr/>
        </p:nvSpPr>
        <p:spPr>
          <a:xfrm>
            <a:off x="668200" y="37361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ph idx="1" type="subTitle"/>
          </p:nvPr>
        </p:nvSpPr>
        <p:spPr>
          <a:xfrm>
            <a:off x="1162000" y="37189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Experiments</a:t>
            </a:r>
            <a:endParaRPr sz="2000"/>
          </a:p>
        </p:txBody>
      </p:sp>
      <p:sp>
        <p:nvSpPr>
          <p:cNvPr id="243" name="Google Shape;243;p25"/>
          <p:cNvSpPr txBox="1"/>
          <p:nvPr>
            <p:ph type="title"/>
          </p:nvPr>
        </p:nvSpPr>
        <p:spPr>
          <a:xfrm>
            <a:off x="690550" y="37948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5</a:t>
            </a:r>
            <a:endParaRPr sz="2000"/>
          </a:p>
        </p:txBody>
      </p:sp>
      <p:sp>
        <p:nvSpPr>
          <p:cNvPr id="244" name="Google Shape;244;p25"/>
          <p:cNvSpPr/>
          <p:nvPr/>
        </p:nvSpPr>
        <p:spPr>
          <a:xfrm>
            <a:off x="4478200" y="15797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txBox="1"/>
          <p:nvPr>
            <p:ph idx="1" type="subTitle"/>
          </p:nvPr>
        </p:nvSpPr>
        <p:spPr>
          <a:xfrm>
            <a:off x="4972000" y="15625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Results</a:t>
            </a:r>
            <a:endParaRPr sz="2000"/>
          </a:p>
        </p:txBody>
      </p:sp>
      <p:sp>
        <p:nvSpPr>
          <p:cNvPr id="246" name="Google Shape;246;p25"/>
          <p:cNvSpPr txBox="1"/>
          <p:nvPr>
            <p:ph type="title"/>
          </p:nvPr>
        </p:nvSpPr>
        <p:spPr>
          <a:xfrm>
            <a:off x="4500550" y="16384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6</a:t>
            </a:r>
            <a:endParaRPr sz="2000"/>
          </a:p>
        </p:txBody>
      </p:sp>
      <p:sp>
        <p:nvSpPr>
          <p:cNvPr id="247" name="Google Shape;247;p25"/>
          <p:cNvSpPr/>
          <p:nvPr/>
        </p:nvSpPr>
        <p:spPr>
          <a:xfrm>
            <a:off x="4512825" y="21424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txBox="1"/>
          <p:nvPr>
            <p:ph idx="1" type="subTitle"/>
          </p:nvPr>
        </p:nvSpPr>
        <p:spPr>
          <a:xfrm>
            <a:off x="5006625" y="21252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Devices</a:t>
            </a:r>
            <a:endParaRPr sz="2000"/>
          </a:p>
        </p:txBody>
      </p:sp>
      <p:sp>
        <p:nvSpPr>
          <p:cNvPr id="249" name="Google Shape;249;p25"/>
          <p:cNvSpPr txBox="1"/>
          <p:nvPr>
            <p:ph type="title"/>
          </p:nvPr>
        </p:nvSpPr>
        <p:spPr>
          <a:xfrm>
            <a:off x="4535175" y="22011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7</a:t>
            </a:r>
            <a:endParaRPr sz="2000"/>
          </a:p>
        </p:txBody>
      </p:sp>
      <p:sp>
        <p:nvSpPr>
          <p:cNvPr id="250" name="Google Shape;250;p25"/>
          <p:cNvSpPr/>
          <p:nvPr/>
        </p:nvSpPr>
        <p:spPr>
          <a:xfrm>
            <a:off x="4512825" y="2674250"/>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txBox="1"/>
          <p:nvPr>
            <p:ph type="title"/>
          </p:nvPr>
        </p:nvSpPr>
        <p:spPr>
          <a:xfrm>
            <a:off x="4535175" y="2732957"/>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8</a:t>
            </a:r>
            <a:endParaRPr sz="2000"/>
          </a:p>
        </p:txBody>
      </p:sp>
      <p:sp>
        <p:nvSpPr>
          <p:cNvPr id="252" name="Google Shape;252;p25"/>
          <p:cNvSpPr/>
          <p:nvPr/>
        </p:nvSpPr>
        <p:spPr>
          <a:xfrm>
            <a:off x="4512825" y="32061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ph idx="1" type="subTitle"/>
          </p:nvPr>
        </p:nvSpPr>
        <p:spPr>
          <a:xfrm>
            <a:off x="5006625" y="2655525"/>
            <a:ext cx="34173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Objectives for Learning</a:t>
            </a:r>
            <a:endParaRPr sz="2000"/>
          </a:p>
        </p:txBody>
      </p:sp>
      <p:sp>
        <p:nvSpPr>
          <p:cNvPr id="254" name="Google Shape;254;p25"/>
          <p:cNvSpPr txBox="1"/>
          <p:nvPr>
            <p:ph type="title"/>
          </p:nvPr>
        </p:nvSpPr>
        <p:spPr>
          <a:xfrm>
            <a:off x="4535175" y="32648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9</a:t>
            </a:r>
            <a:endParaRPr sz="2000"/>
          </a:p>
        </p:txBody>
      </p:sp>
      <p:sp>
        <p:nvSpPr>
          <p:cNvPr id="255" name="Google Shape;255;p25"/>
          <p:cNvSpPr/>
          <p:nvPr/>
        </p:nvSpPr>
        <p:spPr>
          <a:xfrm>
            <a:off x="4512825" y="3775925"/>
            <a:ext cx="493800" cy="424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txBox="1"/>
          <p:nvPr>
            <p:ph idx="1" type="subTitle"/>
          </p:nvPr>
        </p:nvSpPr>
        <p:spPr>
          <a:xfrm>
            <a:off x="5006625" y="3149113"/>
            <a:ext cx="29379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Deliverables</a:t>
            </a:r>
            <a:endParaRPr sz="2000"/>
          </a:p>
        </p:txBody>
      </p:sp>
      <p:sp>
        <p:nvSpPr>
          <p:cNvPr id="257" name="Google Shape;257;p25"/>
          <p:cNvSpPr txBox="1"/>
          <p:nvPr>
            <p:ph type="title"/>
          </p:nvPr>
        </p:nvSpPr>
        <p:spPr>
          <a:xfrm>
            <a:off x="4535175" y="3834632"/>
            <a:ext cx="4491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10</a:t>
            </a:r>
            <a:endParaRPr sz="2000"/>
          </a:p>
        </p:txBody>
      </p:sp>
      <p:sp>
        <p:nvSpPr>
          <p:cNvPr id="258" name="Google Shape;258;p25"/>
          <p:cNvSpPr txBox="1"/>
          <p:nvPr>
            <p:ph idx="1" type="subTitle"/>
          </p:nvPr>
        </p:nvSpPr>
        <p:spPr>
          <a:xfrm>
            <a:off x="5006625" y="3718925"/>
            <a:ext cx="3521400" cy="4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Team and Task Division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Global Planner (Dijkstra)</a:t>
            </a:r>
            <a:endParaRPr/>
          </a:p>
        </p:txBody>
      </p:sp>
      <p:sp>
        <p:nvSpPr>
          <p:cNvPr id="944" name="Google Shape;944;p43"/>
          <p:cNvSpPr txBox="1"/>
          <p:nvPr>
            <p:ph idx="1" type="body"/>
          </p:nvPr>
        </p:nvSpPr>
        <p:spPr>
          <a:xfrm>
            <a:off x="720000" y="1477075"/>
            <a:ext cx="4586400" cy="3128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u="sng"/>
              <a:t>Input</a:t>
            </a:r>
            <a:r>
              <a:rPr lang="en"/>
              <a:t>: All global costmaps layers, robot pose and goal pose </a:t>
            </a:r>
            <a:endParaRPr/>
          </a:p>
          <a:p>
            <a:pPr indent="-317500" lvl="0" marL="457200" rtl="0" algn="l">
              <a:lnSpc>
                <a:spcPct val="150000"/>
              </a:lnSpc>
              <a:spcBef>
                <a:spcPts val="0"/>
              </a:spcBef>
              <a:spcAft>
                <a:spcPts val="0"/>
              </a:spcAft>
              <a:buSzPts val="1400"/>
              <a:buChar char="●"/>
            </a:pPr>
            <a:r>
              <a:rPr lang="en"/>
              <a:t>Uses Dijkstra algorithm to find the shortest path from start to goal.</a:t>
            </a:r>
            <a:endParaRPr/>
          </a:p>
          <a:p>
            <a:pPr indent="-317500" lvl="0" marL="457200" rtl="0" algn="l">
              <a:lnSpc>
                <a:spcPct val="150000"/>
              </a:lnSpc>
              <a:spcBef>
                <a:spcPts val="0"/>
              </a:spcBef>
              <a:spcAft>
                <a:spcPts val="0"/>
              </a:spcAft>
              <a:buSzPts val="1400"/>
              <a:buChar char="●"/>
            </a:pPr>
            <a:r>
              <a:rPr b="1" lang="en" u="sng"/>
              <a:t>Output</a:t>
            </a:r>
            <a:r>
              <a:rPr lang="en"/>
              <a:t>: Optimal path to goal</a:t>
            </a:r>
            <a:endParaRPr/>
          </a:p>
        </p:txBody>
      </p:sp>
      <p:pic>
        <p:nvPicPr>
          <p:cNvPr id="945" name="Google Shape;945;p43"/>
          <p:cNvPicPr preferRelativeResize="0"/>
          <p:nvPr/>
        </p:nvPicPr>
        <p:blipFill>
          <a:blip r:embed="rId3">
            <a:alphaModFix/>
          </a:blip>
          <a:stretch>
            <a:fillRect/>
          </a:stretch>
        </p:blipFill>
        <p:spPr>
          <a:xfrm>
            <a:off x="5306400" y="1477075"/>
            <a:ext cx="3532800" cy="29919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4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Based Lattice Planner</a:t>
            </a:r>
            <a:endParaRPr/>
          </a:p>
        </p:txBody>
      </p:sp>
      <p:pic>
        <p:nvPicPr>
          <p:cNvPr id="951" name="Google Shape;951;p44"/>
          <p:cNvPicPr preferRelativeResize="0"/>
          <p:nvPr/>
        </p:nvPicPr>
        <p:blipFill>
          <a:blip r:embed="rId3">
            <a:alphaModFix/>
          </a:blip>
          <a:stretch>
            <a:fillRect/>
          </a:stretch>
        </p:blipFill>
        <p:spPr>
          <a:xfrm>
            <a:off x="4728300" y="1108875"/>
            <a:ext cx="3695700" cy="3695700"/>
          </a:xfrm>
          <a:prstGeom prst="rect">
            <a:avLst/>
          </a:prstGeom>
          <a:noFill/>
          <a:ln>
            <a:noFill/>
          </a:ln>
        </p:spPr>
      </p:pic>
      <p:sp>
        <p:nvSpPr>
          <p:cNvPr id="952" name="Google Shape;952;p44"/>
          <p:cNvSpPr txBox="1"/>
          <p:nvPr/>
        </p:nvSpPr>
        <p:spPr>
          <a:xfrm>
            <a:off x="272225" y="1238525"/>
            <a:ext cx="4361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State Lattice based global planner, where the task space is discretized into nodes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The possible paths are generated taking into consideration the dynamic constraints of the differential drive robot</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b="1" lang="en">
                <a:latin typeface="Poppins"/>
                <a:ea typeface="Poppins"/>
                <a:cs typeface="Poppins"/>
                <a:sym typeface="Poppins"/>
              </a:rPr>
              <a:t>lattice_planner</a:t>
            </a:r>
            <a:r>
              <a:rPr lang="en">
                <a:latin typeface="Poppins"/>
                <a:ea typeface="Poppins"/>
                <a:cs typeface="Poppins"/>
                <a:sym typeface="Poppins"/>
              </a:rPr>
              <a:t> package provides a move_base global planner plugin for a time-bounded A* lattice planner</a:t>
            </a:r>
            <a:endParaRPr>
              <a:latin typeface="Poppins"/>
              <a:ea typeface="Poppins"/>
              <a:cs typeface="Poppins"/>
              <a:sym typeface="Poppins"/>
            </a:endParaRPr>
          </a:p>
          <a:p>
            <a:pPr indent="0" lvl="0" marL="0" rtl="0" algn="l">
              <a:spcBef>
                <a:spcPts val="0"/>
              </a:spcBef>
              <a:spcAft>
                <a:spcPts val="0"/>
              </a:spcAft>
              <a:buNone/>
            </a:pPr>
            <a:r>
              <a:t/>
            </a:r>
            <a:endParaRPr b="1">
              <a:solidFill>
                <a:srgbClr val="FF0000"/>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4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Based </a:t>
            </a:r>
            <a:r>
              <a:rPr lang="en"/>
              <a:t>Lattice Planner </a:t>
            </a:r>
            <a:endParaRPr/>
          </a:p>
        </p:txBody>
      </p:sp>
      <p:sp>
        <p:nvSpPr>
          <p:cNvPr id="958" name="Google Shape;958;p45"/>
          <p:cNvSpPr txBox="1"/>
          <p:nvPr/>
        </p:nvSpPr>
        <p:spPr>
          <a:xfrm>
            <a:off x="480225" y="1238525"/>
            <a:ext cx="81021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SzPts val="1400"/>
              <a:buFont typeface="Poppins"/>
              <a:buChar char="●"/>
            </a:pPr>
            <a:r>
              <a:rPr lang="en">
                <a:latin typeface="Poppins"/>
                <a:ea typeface="Poppins"/>
                <a:cs typeface="Poppins"/>
                <a:sym typeface="Poppins"/>
              </a:rPr>
              <a:t>Time-parameterized deterministic A* planning .</a:t>
            </a:r>
            <a:endParaRPr>
              <a:latin typeface="Poppins"/>
              <a:ea typeface="Poppins"/>
              <a:cs typeface="Poppins"/>
              <a:sym typeface="Poppins"/>
            </a:endParaRPr>
          </a:p>
          <a:p>
            <a:pPr indent="0" lvl="0" marL="457200" marR="0" rtl="0" algn="l">
              <a:lnSpc>
                <a:spcPct val="100000"/>
              </a:lnSpc>
              <a:spcBef>
                <a:spcPts val="0"/>
              </a:spcBef>
              <a:spcAft>
                <a:spcPts val="0"/>
              </a:spcAft>
              <a:buNone/>
            </a:pPr>
            <a:r>
              <a:t/>
            </a:r>
            <a:endParaRPr>
              <a:latin typeface="Poppins"/>
              <a:ea typeface="Poppins"/>
              <a:cs typeface="Poppins"/>
              <a:sym typeface="Poppins"/>
            </a:endParaRPr>
          </a:p>
          <a:p>
            <a:pPr indent="-317500" lvl="0" marL="457200" marR="0" rtl="0" algn="l">
              <a:lnSpc>
                <a:spcPct val="100000"/>
              </a:lnSpc>
              <a:spcBef>
                <a:spcPts val="0"/>
              </a:spcBef>
              <a:spcAft>
                <a:spcPts val="0"/>
              </a:spcAft>
              <a:buSzPts val="1400"/>
              <a:buFont typeface="Poppins"/>
              <a:buChar char="●"/>
            </a:pPr>
            <a:r>
              <a:rPr lang="en">
                <a:latin typeface="Poppins"/>
                <a:ea typeface="Poppins"/>
                <a:cs typeface="Poppins"/>
                <a:sym typeface="Poppins"/>
              </a:rPr>
              <a:t>Takes into consideration future time predictions into considerations to plan trajectory accordingly</a:t>
            </a:r>
            <a:endParaRPr b="1">
              <a:solidFill>
                <a:schemeClr val="dk1"/>
              </a:solidFill>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pic>
        <p:nvPicPr>
          <p:cNvPr id="959" name="Google Shape;959;p45"/>
          <p:cNvPicPr preferRelativeResize="0"/>
          <p:nvPr/>
        </p:nvPicPr>
        <p:blipFill>
          <a:blip r:embed="rId3">
            <a:alphaModFix/>
          </a:blip>
          <a:stretch>
            <a:fillRect/>
          </a:stretch>
        </p:blipFill>
        <p:spPr>
          <a:xfrm>
            <a:off x="4949600" y="2265953"/>
            <a:ext cx="3763600" cy="2404522"/>
          </a:xfrm>
          <a:prstGeom prst="rect">
            <a:avLst/>
          </a:prstGeom>
          <a:noFill/>
          <a:ln>
            <a:noFill/>
          </a:ln>
        </p:spPr>
      </p:pic>
      <p:pic>
        <p:nvPicPr>
          <p:cNvPr id="960" name="Google Shape;960;p45"/>
          <p:cNvPicPr preferRelativeResize="0"/>
          <p:nvPr/>
        </p:nvPicPr>
        <p:blipFill>
          <a:blip r:embed="rId4">
            <a:alphaModFix/>
          </a:blip>
          <a:stretch>
            <a:fillRect/>
          </a:stretch>
        </p:blipFill>
        <p:spPr>
          <a:xfrm>
            <a:off x="480225" y="2433362"/>
            <a:ext cx="4189701" cy="229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6"/>
          <p:cNvSpPr txBox="1"/>
          <p:nvPr>
            <p:ph type="title"/>
          </p:nvPr>
        </p:nvSpPr>
        <p:spPr>
          <a:xfrm>
            <a:off x="729875" y="365775"/>
            <a:ext cx="75048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 Lattice Planner</a:t>
            </a:r>
            <a:r>
              <a:rPr lang="en"/>
              <a:t> parameters</a:t>
            </a:r>
            <a:endParaRPr/>
          </a:p>
        </p:txBody>
      </p:sp>
      <p:pic>
        <p:nvPicPr>
          <p:cNvPr id="966" name="Google Shape;966;p46"/>
          <p:cNvPicPr preferRelativeResize="0"/>
          <p:nvPr/>
        </p:nvPicPr>
        <p:blipFill>
          <a:blip r:embed="rId3">
            <a:alphaModFix/>
          </a:blip>
          <a:stretch>
            <a:fillRect/>
          </a:stretch>
        </p:blipFill>
        <p:spPr>
          <a:xfrm>
            <a:off x="284775" y="1048978"/>
            <a:ext cx="8314376" cy="3848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47"/>
          <p:cNvSpPr txBox="1"/>
          <p:nvPr>
            <p:ph type="title"/>
          </p:nvPr>
        </p:nvSpPr>
        <p:spPr>
          <a:xfrm>
            <a:off x="4914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Motion Prediction</a:t>
            </a:r>
            <a:endParaRPr/>
          </a:p>
        </p:txBody>
      </p:sp>
      <p:pic>
        <p:nvPicPr>
          <p:cNvPr id="972" name="Google Shape;972;p47"/>
          <p:cNvPicPr preferRelativeResize="0"/>
          <p:nvPr/>
        </p:nvPicPr>
        <p:blipFill rotWithShape="1">
          <a:blip r:embed="rId3">
            <a:alphaModFix/>
          </a:blip>
          <a:srcRect b="0" l="0" r="0" t="19478"/>
          <a:stretch/>
        </p:blipFill>
        <p:spPr>
          <a:xfrm>
            <a:off x="5974000" y="699750"/>
            <a:ext cx="2697075" cy="2095525"/>
          </a:xfrm>
          <a:prstGeom prst="rect">
            <a:avLst/>
          </a:prstGeom>
          <a:noFill/>
          <a:ln>
            <a:noFill/>
          </a:ln>
        </p:spPr>
      </p:pic>
      <p:pic>
        <p:nvPicPr>
          <p:cNvPr id="973" name="Google Shape;973;p47"/>
          <p:cNvPicPr preferRelativeResize="0"/>
          <p:nvPr/>
        </p:nvPicPr>
        <p:blipFill rotWithShape="1">
          <a:blip r:embed="rId4">
            <a:alphaModFix/>
          </a:blip>
          <a:srcRect b="0" l="8113" r="0" t="27033"/>
          <a:stretch/>
        </p:blipFill>
        <p:spPr>
          <a:xfrm>
            <a:off x="5974001" y="2943275"/>
            <a:ext cx="2697075" cy="1956125"/>
          </a:xfrm>
          <a:prstGeom prst="rect">
            <a:avLst/>
          </a:prstGeom>
          <a:noFill/>
          <a:ln>
            <a:noFill/>
          </a:ln>
        </p:spPr>
      </p:pic>
      <p:sp>
        <p:nvSpPr>
          <p:cNvPr id="974" name="Google Shape;974;p47"/>
          <p:cNvSpPr txBox="1"/>
          <p:nvPr>
            <p:ph idx="1" type="body"/>
          </p:nvPr>
        </p:nvSpPr>
        <p:spPr>
          <a:xfrm>
            <a:off x="720000" y="1477075"/>
            <a:ext cx="4586400" cy="3370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Time based lattice planner uses future positions of human to plan its path.</a:t>
            </a:r>
            <a:endParaRPr/>
          </a:p>
          <a:p>
            <a:pPr indent="-317500" lvl="0" marL="457200" rtl="0" algn="l">
              <a:lnSpc>
                <a:spcPct val="150000"/>
              </a:lnSpc>
              <a:spcBef>
                <a:spcPts val="0"/>
              </a:spcBef>
              <a:spcAft>
                <a:spcPts val="0"/>
              </a:spcAft>
              <a:buSzPts val="1400"/>
              <a:buChar char="●"/>
            </a:pPr>
            <a:r>
              <a:rPr b="1" lang="en"/>
              <a:t>Constant velocity prediction node</a:t>
            </a:r>
            <a:r>
              <a:rPr lang="en"/>
              <a:t>: Predicts and publishes position of human for n time steps.</a:t>
            </a:r>
            <a:endParaRPr/>
          </a:p>
          <a:p>
            <a:pPr indent="-317500" lvl="0" marL="457200" rtl="0" algn="l">
              <a:lnSpc>
                <a:spcPct val="150000"/>
              </a:lnSpc>
              <a:spcBef>
                <a:spcPts val="0"/>
              </a:spcBef>
              <a:spcAft>
                <a:spcPts val="0"/>
              </a:spcAft>
              <a:buSzPts val="1400"/>
              <a:buChar char="●"/>
            </a:pPr>
            <a:r>
              <a:rPr b="1" lang="en"/>
              <a:t>Unity people publisher script</a:t>
            </a:r>
            <a:r>
              <a:rPr lang="en"/>
              <a:t>: </a:t>
            </a:r>
            <a:r>
              <a:rPr lang="en"/>
              <a:t>Publishes</a:t>
            </a:r>
            <a:r>
              <a:rPr lang="en"/>
              <a:t> current human pose and velocity.</a:t>
            </a:r>
            <a:endParaRPr/>
          </a:p>
          <a:p>
            <a:pPr indent="-317500" lvl="0" marL="457200" rtl="0" algn="l">
              <a:lnSpc>
                <a:spcPct val="150000"/>
              </a:lnSpc>
              <a:spcBef>
                <a:spcPts val="0"/>
              </a:spcBef>
              <a:spcAft>
                <a:spcPts val="0"/>
              </a:spcAft>
              <a:buSzPts val="1400"/>
              <a:buChar char="●"/>
            </a:pPr>
            <a:r>
              <a:rPr b="1" lang="en"/>
              <a:t>Ideal Case</a:t>
            </a:r>
            <a:r>
              <a:rPr lang="en"/>
              <a:t>: Node uses laser scanner to detect human legs to predict pose and velocity.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48"/>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Local Planners</a:t>
            </a:r>
            <a:endParaRPr/>
          </a:p>
        </p:txBody>
      </p:sp>
      <p:grpSp>
        <p:nvGrpSpPr>
          <p:cNvPr id="981" name="Google Shape;981;p48"/>
          <p:cNvGrpSpPr/>
          <p:nvPr/>
        </p:nvGrpSpPr>
        <p:grpSpPr>
          <a:xfrm flipH="1">
            <a:off x="1007489" y="540211"/>
            <a:ext cx="1889267" cy="4008760"/>
            <a:chOff x="2319665" y="540000"/>
            <a:chExt cx="1892295" cy="4015184"/>
          </a:xfrm>
        </p:grpSpPr>
        <p:sp>
          <p:nvSpPr>
            <p:cNvPr id="982" name="Google Shape;982;p48"/>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48"/>
            <p:cNvGrpSpPr/>
            <p:nvPr/>
          </p:nvGrpSpPr>
          <p:grpSpPr>
            <a:xfrm>
              <a:off x="3194661" y="748986"/>
              <a:ext cx="212047" cy="132546"/>
              <a:chOff x="3194661" y="748986"/>
              <a:chExt cx="212047" cy="132546"/>
            </a:xfrm>
          </p:grpSpPr>
          <p:sp>
            <p:nvSpPr>
              <p:cNvPr id="995" name="Google Shape;995;p48"/>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48"/>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48"/>
          <p:cNvGrpSpPr/>
          <p:nvPr/>
        </p:nvGrpSpPr>
        <p:grpSpPr>
          <a:xfrm>
            <a:off x="6594914" y="684471"/>
            <a:ext cx="1541597" cy="3864500"/>
            <a:chOff x="3973904" y="1061474"/>
            <a:chExt cx="1391082" cy="3487186"/>
          </a:xfrm>
        </p:grpSpPr>
        <p:sp>
          <p:nvSpPr>
            <p:cNvPr id="1029" name="Google Shape;1029;p48"/>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4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DWA Planner</a:t>
            </a:r>
            <a:endParaRPr/>
          </a:p>
        </p:txBody>
      </p:sp>
      <p:sp>
        <p:nvSpPr>
          <p:cNvPr id="1093" name="Google Shape;1093;p49"/>
          <p:cNvSpPr txBox="1"/>
          <p:nvPr/>
        </p:nvSpPr>
        <p:spPr>
          <a:xfrm>
            <a:off x="272225" y="1238525"/>
            <a:ext cx="4361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Uses dwa_local_planner package in ROS</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Key approach:</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Sample robot’s control space</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Obtain sampled velocity in robot’s control space, within the dynamic constraint</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Perform forward simulation, to predict trajectory</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Evaluate each trajectory based on various parameters such as proximity to obstacles, goal, bias towards global path, speed</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Pick highest scoring trajectory and navigate</a:t>
            </a:r>
            <a:endParaRPr>
              <a:latin typeface="Poppins"/>
              <a:ea typeface="Poppins"/>
              <a:cs typeface="Poppins"/>
              <a:sym typeface="Poppins"/>
            </a:endParaRPr>
          </a:p>
        </p:txBody>
      </p:sp>
      <p:pic>
        <p:nvPicPr>
          <p:cNvPr id="1094" name="Google Shape;1094;p49"/>
          <p:cNvPicPr preferRelativeResize="0"/>
          <p:nvPr/>
        </p:nvPicPr>
        <p:blipFill>
          <a:blip r:embed="rId3">
            <a:alphaModFix/>
          </a:blip>
          <a:stretch>
            <a:fillRect/>
          </a:stretch>
        </p:blipFill>
        <p:spPr>
          <a:xfrm>
            <a:off x="4672375" y="1428200"/>
            <a:ext cx="3583674" cy="1978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50"/>
          <p:cNvSpPr txBox="1"/>
          <p:nvPr>
            <p:ph idx="1" type="body"/>
          </p:nvPr>
        </p:nvSpPr>
        <p:spPr>
          <a:xfrm>
            <a:off x="494275" y="1150725"/>
            <a:ext cx="6996900" cy="358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t>Robot configuration Parameters</a:t>
            </a:r>
            <a:r>
              <a:rPr lang="en"/>
              <a:t>: velocity, acceleration thresholds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t>Goal </a:t>
            </a:r>
            <a:r>
              <a:rPr lang="en" u="sng"/>
              <a:t>Tolerance</a:t>
            </a:r>
            <a:r>
              <a:rPr lang="en" u="sng"/>
              <a:t> Parameters</a:t>
            </a:r>
            <a:r>
              <a:rPr lang="en"/>
              <a:t>: </a:t>
            </a:r>
            <a:r>
              <a:rPr lang="en"/>
              <a:t>Tolerance</a:t>
            </a:r>
            <a:r>
              <a:rPr lang="en"/>
              <a:t> for “goal reached” condition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t>Forward Simulation Parameters</a:t>
            </a:r>
            <a:r>
              <a:rPr lang="en"/>
              <a:t>: </a:t>
            </a:r>
            <a:endParaRPr/>
          </a:p>
          <a:p>
            <a:pPr indent="-317500" lvl="1" marL="914400" rtl="0" algn="l">
              <a:spcBef>
                <a:spcPts val="0"/>
              </a:spcBef>
              <a:spcAft>
                <a:spcPts val="0"/>
              </a:spcAft>
              <a:buSzPts val="1400"/>
              <a:buChar char="○"/>
            </a:pPr>
            <a:r>
              <a:rPr lang="en"/>
              <a:t>sim_time</a:t>
            </a:r>
            <a:endParaRPr/>
          </a:p>
          <a:p>
            <a:pPr indent="-317500" lvl="1" marL="914400" rtl="0" algn="l">
              <a:spcBef>
                <a:spcPts val="0"/>
              </a:spcBef>
              <a:spcAft>
                <a:spcPts val="0"/>
              </a:spcAft>
              <a:buSzPts val="1400"/>
              <a:buChar char="○"/>
            </a:pPr>
            <a:r>
              <a:rPr lang="en"/>
              <a:t>vx_samples, vy_samples, vth_samples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t>Trajectory Scoring Parameters</a:t>
            </a:r>
            <a:r>
              <a:rPr lang="en"/>
              <a:t>: </a:t>
            </a:r>
            <a:endParaRPr/>
          </a:p>
          <a:p>
            <a:pPr indent="-317500" lvl="1" marL="914400" rtl="0" algn="l">
              <a:spcBef>
                <a:spcPts val="0"/>
              </a:spcBef>
              <a:spcAft>
                <a:spcPts val="0"/>
              </a:spcAft>
              <a:buSzPts val="1400"/>
              <a:buChar char="○"/>
            </a:pPr>
            <a:r>
              <a:rPr lang="en"/>
              <a:t>p</a:t>
            </a:r>
            <a:r>
              <a:rPr lang="en"/>
              <a:t>ath_distance_bias</a:t>
            </a:r>
            <a:endParaRPr/>
          </a:p>
          <a:p>
            <a:pPr indent="-317500" lvl="1" marL="914400" rtl="0" algn="l">
              <a:spcBef>
                <a:spcPts val="0"/>
              </a:spcBef>
              <a:spcAft>
                <a:spcPts val="0"/>
              </a:spcAft>
              <a:buSzPts val="1400"/>
              <a:buChar char="○"/>
            </a:pPr>
            <a:r>
              <a:rPr lang="en"/>
              <a:t>goal_distance_bias</a:t>
            </a:r>
            <a:endParaRPr/>
          </a:p>
          <a:p>
            <a:pPr indent="-317500" lvl="1" marL="914400" rtl="0" algn="l">
              <a:spcBef>
                <a:spcPts val="0"/>
              </a:spcBef>
              <a:spcAft>
                <a:spcPts val="0"/>
              </a:spcAft>
              <a:buSzPts val="1400"/>
              <a:buChar char="○"/>
            </a:pPr>
            <a:r>
              <a:rPr lang="en"/>
              <a:t>forward_point_distance</a:t>
            </a:r>
            <a:endParaRPr/>
          </a:p>
          <a:p>
            <a:pPr indent="-317500" lvl="1" marL="914400" rtl="0" algn="l">
              <a:spcBef>
                <a:spcPts val="0"/>
              </a:spcBef>
              <a:spcAft>
                <a:spcPts val="0"/>
              </a:spcAft>
              <a:buSzPts val="1400"/>
              <a:buChar char="○"/>
            </a:pPr>
            <a:r>
              <a:rPr lang="en"/>
              <a:t>stop_time_buffer</a:t>
            </a:r>
            <a:endParaRPr/>
          </a:p>
        </p:txBody>
      </p:sp>
      <p:sp>
        <p:nvSpPr>
          <p:cNvPr id="1100" name="Google Shape;1100;p5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DWA Parameters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TEB Planner</a:t>
            </a:r>
            <a:endParaRPr/>
          </a:p>
        </p:txBody>
      </p:sp>
      <p:pic>
        <p:nvPicPr>
          <p:cNvPr id="1106" name="Google Shape;1106;p51"/>
          <p:cNvPicPr preferRelativeResize="0"/>
          <p:nvPr/>
        </p:nvPicPr>
        <p:blipFill rotWithShape="1">
          <a:blip r:embed="rId3">
            <a:alphaModFix/>
          </a:blip>
          <a:srcRect b="14059" l="0" r="9796" t="0"/>
          <a:stretch/>
        </p:blipFill>
        <p:spPr>
          <a:xfrm>
            <a:off x="5578875" y="246475"/>
            <a:ext cx="3118975" cy="2496725"/>
          </a:xfrm>
          <a:prstGeom prst="rect">
            <a:avLst/>
          </a:prstGeom>
          <a:noFill/>
          <a:ln>
            <a:noFill/>
          </a:ln>
        </p:spPr>
      </p:pic>
      <p:pic>
        <p:nvPicPr>
          <p:cNvPr id="1107" name="Google Shape;1107;p51"/>
          <p:cNvPicPr preferRelativeResize="0"/>
          <p:nvPr/>
        </p:nvPicPr>
        <p:blipFill>
          <a:blip r:embed="rId4">
            <a:alphaModFix/>
          </a:blip>
          <a:stretch>
            <a:fillRect/>
          </a:stretch>
        </p:blipFill>
        <p:spPr>
          <a:xfrm>
            <a:off x="5332676" y="2839900"/>
            <a:ext cx="3611375" cy="1950075"/>
          </a:xfrm>
          <a:prstGeom prst="rect">
            <a:avLst/>
          </a:prstGeom>
          <a:noFill/>
          <a:ln>
            <a:noFill/>
          </a:ln>
        </p:spPr>
      </p:pic>
      <p:sp>
        <p:nvSpPr>
          <p:cNvPr id="1108" name="Google Shape;1108;p51"/>
          <p:cNvSpPr txBox="1"/>
          <p:nvPr/>
        </p:nvSpPr>
        <p:spPr>
          <a:xfrm>
            <a:off x="659075" y="1159425"/>
            <a:ext cx="43614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Uses teb_local_planner package in ROS</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Key approach:</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Get trajectory from global planner</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Optimize path for:</a:t>
            </a:r>
            <a:endParaRPr>
              <a:latin typeface="Poppins"/>
              <a:ea typeface="Poppins"/>
              <a:cs typeface="Poppins"/>
              <a:sym typeface="Poppins"/>
            </a:endParaRPr>
          </a:p>
          <a:p>
            <a:pPr indent="-317500" lvl="2" marL="1371600" rtl="0" algn="l">
              <a:spcBef>
                <a:spcPts val="0"/>
              </a:spcBef>
              <a:spcAft>
                <a:spcPts val="0"/>
              </a:spcAft>
              <a:buSzPts val="1400"/>
              <a:buFont typeface="Poppins"/>
              <a:buChar char="■"/>
            </a:pPr>
            <a:r>
              <a:rPr lang="en">
                <a:latin typeface="Poppins"/>
                <a:ea typeface="Poppins"/>
                <a:cs typeface="Poppins"/>
                <a:sym typeface="Poppins"/>
              </a:rPr>
              <a:t>Execution time</a:t>
            </a:r>
            <a:endParaRPr>
              <a:latin typeface="Poppins"/>
              <a:ea typeface="Poppins"/>
              <a:cs typeface="Poppins"/>
              <a:sym typeface="Poppins"/>
            </a:endParaRPr>
          </a:p>
          <a:p>
            <a:pPr indent="-317500" lvl="2" marL="1371600" rtl="0" algn="l">
              <a:spcBef>
                <a:spcPts val="0"/>
              </a:spcBef>
              <a:spcAft>
                <a:spcPts val="0"/>
              </a:spcAft>
              <a:buSzPts val="1400"/>
              <a:buFont typeface="Poppins"/>
              <a:buChar char="■"/>
            </a:pPr>
            <a:r>
              <a:rPr lang="en">
                <a:latin typeface="Poppins"/>
                <a:ea typeface="Poppins"/>
                <a:cs typeface="Poppins"/>
                <a:sym typeface="Poppins"/>
              </a:rPr>
              <a:t>Separation from obstacle</a:t>
            </a:r>
            <a:endParaRPr>
              <a:latin typeface="Poppins"/>
              <a:ea typeface="Poppins"/>
              <a:cs typeface="Poppins"/>
              <a:sym typeface="Poppins"/>
            </a:endParaRPr>
          </a:p>
          <a:p>
            <a:pPr indent="-317500" lvl="2" marL="1371600" rtl="0" algn="l">
              <a:spcBef>
                <a:spcPts val="0"/>
              </a:spcBef>
              <a:spcAft>
                <a:spcPts val="0"/>
              </a:spcAft>
              <a:buSzPts val="1400"/>
              <a:buFont typeface="Poppins"/>
              <a:buChar char="■"/>
            </a:pPr>
            <a:r>
              <a:rPr lang="en">
                <a:latin typeface="Poppins"/>
                <a:ea typeface="Poppins"/>
                <a:cs typeface="Poppins"/>
                <a:sym typeface="Poppins"/>
              </a:rPr>
              <a:t>Compliance with kinodynamic constraints</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Subset of admissible trajectories of distinctive topologies are optimized in parallel.</a:t>
            </a:r>
            <a:endParaRPr>
              <a:latin typeface="Poppins"/>
              <a:ea typeface="Poppins"/>
              <a:cs typeface="Poppins"/>
              <a:sym typeface="Poppins"/>
            </a:endParaRPr>
          </a:p>
          <a:p>
            <a:pPr indent="-317500" lvl="1" marL="914400" rtl="0" algn="l">
              <a:spcBef>
                <a:spcPts val="0"/>
              </a:spcBef>
              <a:spcAft>
                <a:spcPts val="0"/>
              </a:spcAft>
              <a:buSzPts val="1400"/>
              <a:buFont typeface="Poppins"/>
              <a:buChar char="○"/>
            </a:pPr>
            <a:r>
              <a:rPr lang="en">
                <a:latin typeface="Poppins"/>
                <a:ea typeface="Poppins"/>
                <a:cs typeface="Poppins"/>
                <a:sym typeface="Poppins"/>
              </a:rPr>
              <a:t>If stuck at local minima switch to </a:t>
            </a:r>
            <a:r>
              <a:rPr lang="en">
                <a:latin typeface="Poppins"/>
                <a:ea typeface="Poppins"/>
                <a:cs typeface="Poppins"/>
                <a:sym typeface="Poppins"/>
              </a:rPr>
              <a:t>current</a:t>
            </a:r>
            <a:r>
              <a:rPr lang="en">
                <a:latin typeface="Poppins"/>
                <a:ea typeface="Poppins"/>
                <a:cs typeface="Poppins"/>
                <a:sym typeface="Poppins"/>
              </a:rPr>
              <a:t> globally optimal trajectory among the candidate set.</a:t>
            </a:r>
            <a:endParaRPr>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2"/>
          <p:cNvSpPr txBox="1"/>
          <p:nvPr>
            <p:ph type="title"/>
          </p:nvPr>
        </p:nvSpPr>
        <p:spPr>
          <a:xfrm>
            <a:off x="530600" y="36577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TEB parameters</a:t>
            </a:r>
            <a:endParaRPr/>
          </a:p>
        </p:txBody>
      </p:sp>
      <p:pic>
        <p:nvPicPr>
          <p:cNvPr id="1114" name="Google Shape;1114;p52"/>
          <p:cNvPicPr preferRelativeResize="0"/>
          <p:nvPr/>
        </p:nvPicPr>
        <p:blipFill rotWithShape="1">
          <a:blip r:embed="rId3">
            <a:alphaModFix/>
          </a:blip>
          <a:srcRect b="2973" l="6004" r="49781" t="11086"/>
          <a:stretch/>
        </p:blipFill>
        <p:spPr>
          <a:xfrm>
            <a:off x="4535200" y="211013"/>
            <a:ext cx="4318651" cy="4721474"/>
          </a:xfrm>
          <a:prstGeom prst="rect">
            <a:avLst/>
          </a:prstGeom>
          <a:noFill/>
          <a:ln>
            <a:noFill/>
          </a:ln>
        </p:spPr>
      </p:pic>
      <p:sp>
        <p:nvSpPr>
          <p:cNvPr id="1115" name="Google Shape;1115;p52"/>
          <p:cNvSpPr txBox="1"/>
          <p:nvPr/>
        </p:nvSpPr>
        <p:spPr>
          <a:xfrm>
            <a:off x="284125" y="1253100"/>
            <a:ext cx="3242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max_vel</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acc_lim</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xy_goal_tolerance</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min_obstacle_dist</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Weights of optimization</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And more…</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txBox="1"/>
          <p:nvPr>
            <p:ph type="title"/>
          </p:nvPr>
        </p:nvSpPr>
        <p:spPr>
          <a:xfrm>
            <a:off x="2552700" y="239097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
        <p:nvSpPr>
          <p:cNvPr id="265" name="Google Shape;265;p26"/>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1</a:t>
            </a:r>
            <a:endParaRPr sz="4800"/>
          </a:p>
        </p:txBody>
      </p:sp>
      <p:grpSp>
        <p:nvGrpSpPr>
          <p:cNvPr id="266" name="Google Shape;266;p26"/>
          <p:cNvGrpSpPr/>
          <p:nvPr/>
        </p:nvGrpSpPr>
        <p:grpSpPr>
          <a:xfrm flipH="1">
            <a:off x="1007489" y="540211"/>
            <a:ext cx="1889267" cy="4008760"/>
            <a:chOff x="2319665" y="540000"/>
            <a:chExt cx="1892295" cy="4015184"/>
          </a:xfrm>
        </p:grpSpPr>
        <p:sp>
          <p:nvSpPr>
            <p:cNvPr id="267" name="Google Shape;267;p26"/>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6"/>
            <p:cNvGrpSpPr/>
            <p:nvPr/>
          </p:nvGrpSpPr>
          <p:grpSpPr>
            <a:xfrm>
              <a:off x="3194661" y="748986"/>
              <a:ext cx="212047" cy="132546"/>
              <a:chOff x="3194661" y="748986"/>
              <a:chExt cx="212047" cy="132546"/>
            </a:xfrm>
          </p:grpSpPr>
          <p:sp>
            <p:nvSpPr>
              <p:cNvPr id="280" name="Google Shape;280;p26"/>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6"/>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6"/>
          <p:cNvGrpSpPr/>
          <p:nvPr/>
        </p:nvGrpSpPr>
        <p:grpSpPr>
          <a:xfrm>
            <a:off x="6594914" y="684471"/>
            <a:ext cx="1541597" cy="3864500"/>
            <a:chOff x="3973904" y="1061474"/>
            <a:chExt cx="1391082" cy="3487186"/>
          </a:xfrm>
        </p:grpSpPr>
        <p:sp>
          <p:nvSpPr>
            <p:cNvPr id="314" name="Google Shape;314;p26"/>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DWA and TEB Planner</a:t>
            </a:r>
            <a:endParaRPr sz="2800"/>
          </a:p>
        </p:txBody>
      </p:sp>
      <p:graphicFrame>
        <p:nvGraphicFramePr>
          <p:cNvPr id="1121" name="Google Shape;1121;p53"/>
          <p:cNvGraphicFramePr/>
          <p:nvPr/>
        </p:nvGraphicFramePr>
        <p:xfrm>
          <a:off x="771750" y="1362990"/>
          <a:ext cx="3000000" cy="3000000"/>
        </p:xfrm>
        <a:graphic>
          <a:graphicData uri="http://schemas.openxmlformats.org/drawingml/2006/table">
            <a:tbl>
              <a:tblPr>
                <a:noFill/>
                <a:tableStyleId>{CB1D2E4D-61DA-4E0F-90A4-9460EDA29300}</a:tableStyleId>
              </a:tblPr>
              <a:tblGrid>
                <a:gridCol w="2002575"/>
                <a:gridCol w="2002575"/>
              </a:tblGrid>
              <a:tr h="415975">
                <a:tc>
                  <a:txBody>
                    <a:bodyPr/>
                    <a:lstStyle/>
                    <a:p>
                      <a:pPr indent="0" lvl="0" marL="0" rtl="0" algn="ctr">
                        <a:spcBef>
                          <a:spcPts val="0"/>
                        </a:spcBef>
                        <a:spcAft>
                          <a:spcPts val="0"/>
                        </a:spcAft>
                        <a:buNone/>
                      </a:pPr>
                      <a:r>
                        <a:rPr b="1" lang="en" sz="1000" u="sng"/>
                        <a:t>DWA Planner</a:t>
                      </a:r>
                      <a:endParaRPr b="1" sz="1000" u="sng"/>
                    </a:p>
                    <a:p>
                      <a:pPr indent="0" lvl="0" marL="0" rtl="0" algn="ctr">
                        <a:spcBef>
                          <a:spcPts val="0"/>
                        </a:spcBef>
                        <a:spcAft>
                          <a:spcPts val="0"/>
                        </a:spcAft>
                        <a:buNone/>
                      </a:pPr>
                      <a:r>
                        <a:rPr b="1" lang="en" sz="1000" u="sng"/>
                        <a:t>Dynamic Window Approach</a:t>
                      </a:r>
                      <a:endParaRPr b="1" sz="1000" u="sng"/>
                    </a:p>
                  </a:txBody>
                  <a:tcPr marT="91425" marB="91425" marR="91425" marL="91425"/>
                </a:tc>
                <a:tc>
                  <a:txBody>
                    <a:bodyPr/>
                    <a:lstStyle/>
                    <a:p>
                      <a:pPr indent="0" lvl="0" marL="0" rtl="0" algn="ctr">
                        <a:spcBef>
                          <a:spcPts val="0"/>
                        </a:spcBef>
                        <a:spcAft>
                          <a:spcPts val="0"/>
                        </a:spcAft>
                        <a:buNone/>
                      </a:pPr>
                      <a:r>
                        <a:rPr b="1" lang="en" sz="1000" u="sng"/>
                        <a:t>TEB Planner Timed-Elastic-Band</a:t>
                      </a:r>
                      <a:endParaRPr b="1" sz="1000" u="sng"/>
                    </a:p>
                  </a:txBody>
                  <a:tcPr marT="91425" marB="91425" marR="91425" marL="91425"/>
                </a:tc>
              </a:tr>
              <a:tr h="639975">
                <a:tc>
                  <a:txBody>
                    <a:bodyPr/>
                    <a:lstStyle/>
                    <a:p>
                      <a:pPr indent="0" lvl="0" marL="0" rtl="0" algn="l">
                        <a:spcBef>
                          <a:spcPts val="0"/>
                        </a:spcBef>
                        <a:spcAft>
                          <a:spcPts val="0"/>
                        </a:spcAft>
                        <a:buNone/>
                      </a:pPr>
                      <a:r>
                        <a:rPr lang="en" sz="1000"/>
                        <a:t>Performs a sample based optimization.</a:t>
                      </a:r>
                      <a:endParaRPr sz="1000"/>
                    </a:p>
                  </a:txBody>
                  <a:tcPr marT="91425" marB="91425" marR="91425" marL="91425"/>
                </a:tc>
                <a:tc>
                  <a:txBody>
                    <a:bodyPr/>
                    <a:lstStyle/>
                    <a:p>
                      <a:pPr indent="0" lvl="0" marL="0" rtl="0" algn="l">
                        <a:spcBef>
                          <a:spcPts val="0"/>
                        </a:spcBef>
                        <a:spcAft>
                          <a:spcPts val="0"/>
                        </a:spcAft>
                        <a:buNone/>
                      </a:pPr>
                      <a:r>
                        <a:rPr lang="en" sz="1000"/>
                        <a:t>Primarily tries to seek for the time-optimal solution.</a:t>
                      </a:r>
                      <a:endParaRPr sz="1000"/>
                    </a:p>
                  </a:txBody>
                  <a:tcPr marT="91425" marB="91425" marR="91425" marL="91425"/>
                </a:tc>
              </a:tr>
              <a:tr h="671975">
                <a:tc>
                  <a:txBody>
                    <a:bodyPr/>
                    <a:lstStyle/>
                    <a:p>
                      <a:pPr indent="0" lvl="0" marL="0" rtl="0" algn="l">
                        <a:spcBef>
                          <a:spcPts val="0"/>
                        </a:spcBef>
                        <a:spcAft>
                          <a:spcPts val="0"/>
                        </a:spcAft>
                        <a:buNone/>
                      </a:pPr>
                      <a:r>
                        <a:rPr lang="en" sz="1000"/>
                        <a:t>Suboptimal solutions without motion reversals.</a:t>
                      </a:r>
                      <a:endParaRPr sz="1000"/>
                    </a:p>
                  </a:txBody>
                  <a:tcPr marT="91425" marB="91425" marR="91425" marL="91425"/>
                </a:tc>
                <a:tc>
                  <a:txBody>
                    <a:bodyPr/>
                    <a:lstStyle/>
                    <a:p>
                      <a:pPr indent="0" lvl="0" marL="0" rtl="0" algn="l">
                        <a:spcBef>
                          <a:spcPts val="0"/>
                        </a:spcBef>
                        <a:spcAft>
                          <a:spcPts val="0"/>
                        </a:spcAft>
                        <a:buNone/>
                      </a:pPr>
                      <a:r>
                        <a:rPr lang="en" sz="1000"/>
                        <a:t>Planning of multiple trajectory candidates in multiple topologies.</a:t>
                      </a:r>
                      <a:endParaRPr sz="1000"/>
                    </a:p>
                  </a:txBody>
                  <a:tcPr marT="91425" marB="91425" marR="91425" marL="91425"/>
                </a:tc>
              </a:tr>
              <a:tr h="863025">
                <a:tc>
                  <a:txBody>
                    <a:bodyPr/>
                    <a:lstStyle/>
                    <a:p>
                      <a:pPr indent="0" lvl="0" marL="0" rtl="0" algn="l">
                        <a:spcBef>
                          <a:spcPts val="0"/>
                        </a:spcBef>
                        <a:spcAft>
                          <a:spcPts val="0"/>
                        </a:spcAft>
                        <a:buNone/>
                      </a:pPr>
                      <a:r>
                        <a:rPr lang="en" sz="1000"/>
                        <a:t>Well-suited for diff-drive/omnidirectional robots, but not for car-like robots.</a:t>
                      </a:r>
                      <a:endParaRPr sz="1000"/>
                    </a:p>
                  </a:txBody>
                  <a:tcPr marT="91425" marB="91425" marR="91425" marL="91425"/>
                </a:tc>
                <a:tc>
                  <a:txBody>
                    <a:bodyPr/>
                    <a:lstStyle/>
                    <a:p>
                      <a:pPr indent="0" lvl="0" marL="0" rtl="0" algn="l">
                        <a:spcBef>
                          <a:spcPts val="0"/>
                        </a:spcBef>
                        <a:spcAft>
                          <a:spcPts val="0"/>
                        </a:spcAft>
                        <a:buNone/>
                      </a:pPr>
                      <a:r>
                        <a:rPr lang="en" sz="1000"/>
                        <a:t>Suited for all robot types.</a:t>
                      </a:r>
                      <a:endParaRPr sz="1000"/>
                    </a:p>
                  </a:txBody>
                  <a:tcPr marT="91425" marB="91425" marR="91425" marL="91425"/>
                </a:tc>
              </a:tr>
              <a:tr h="415975">
                <a:tc>
                  <a:txBody>
                    <a:bodyPr/>
                    <a:lstStyle/>
                    <a:p>
                      <a:pPr indent="0" lvl="0" marL="0" rtl="0" algn="l">
                        <a:spcBef>
                          <a:spcPts val="0"/>
                        </a:spcBef>
                        <a:spcAft>
                          <a:spcPts val="0"/>
                        </a:spcAft>
                        <a:buNone/>
                      </a:pPr>
                      <a:r>
                        <a:rPr lang="en" sz="1000"/>
                        <a:t>Low computational burden.</a:t>
                      </a:r>
                      <a:endParaRPr sz="1000"/>
                    </a:p>
                  </a:txBody>
                  <a:tcPr marT="91425" marB="91425" marR="91425" marL="91425"/>
                </a:tc>
                <a:tc>
                  <a:txBody>
                    <a:bodyPr/>
                    <a:lstStyle/>
                    <a:p>
                      <a:pPr indent="0" lvl="0" marL="0" rtl="0" algn="l">
                        <a:spcBef>
                          <a:spcPts val="0"/>
                        </a:spcBef>
                        <a:spcAft>
                          <a:spcPts val="0"/>
                        </a:spcAft>
                        <a:buNone/>
                      </a:pPr>
                      <a:r>
                        <a:rPr lang="en" sz="1000"/>
                        <a:t>Large computational burden.</a:t>
                      </a:r>
                      <a:endParaRPr sz="1000"/>
                    </a:p>
                  </a:txBody>
                  <a:tcPr marT="91425" marB="91425" marR="91425" marL="91425"/>
                </a:tc>
              </a:tr>
            </a:tbl>
          </a:graphicData>
        </a:graphic>
      </p:graphicFrame>
      <p:sp>
        <p:nvSpPr>
          <p:cNvPr id="1122" name="Google Shape;1122;p53"/>
          <p:cNvSpPr txBox="1"/>
          <p:nvPr/>
        </p:nvSpPr>
        <p:spPr>
          <a:xfrm>
            <a:off x="5161775" y="1560400"/>
            <a:ext cx="3194400" cy="169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The overall idea of both DWA and TEB is to predict/plan the motion of the robot along a given horizon while minimizing a given objective function and while adhering to kinodynamic constraints of the robot.</a:t>
            </a:r>
            <a:endParaRPr sz="1000">
              <a:latin typeface="Poppins"/>
              <a:ea typeface="Poppins"/>
              <a:cs typeface="Poppins"/>
              <a:sym typeface="Poppins"/>
            </a:endParaRPr>
          </a:p>
        </p:txBody>
      </p:sp>
      <p:sp>
        <p:nvSpPr>
          <p:cNvPr id="1123" name="Google Shape;1123;p53"/>
          <p:cNvSpPr txBox="1"/>
          <p:nvPr/>
        </p:nvSpPr>
        <p:spPr>
          <a:xfrm>
            <a:off x="771750" y="4371900"/>
            <a:ext cx="40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Poppins"/>
                <a:ea typeface="Poppins"/>
                <a:cs typeface="Poppins"/>
                <a:sym typeface="Poppins"/>
              </a:rPr>
              <a:t>http://files.davidqiu.com/research/tutorials/2018_rosmann_Difference%20between%20DWA%20and%20TEB%20local%20planners.pdf</a:t>
            </a:r>
            <a:endParaRPr sz="50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5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Timed Path Follower</a:t>
            </a:r>
            <a:endParaRPr/>
          </a:p>
        </p:txBody>
      </p:sp>
      <p:sp>
        <p:nvSpPr>
          <p:cNvPr id="1129" name="Google Shape;1129;p54"/>
          <p:cNvSpPr txBox="1"/>
          <p:nvPr/>
        </p:nvSpPr>
        <p:spPr>
          <a:xfrm>
            <a:off x="378825" y="1238525"/>
            <a:ext cx="69657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oppins"/>
              <a:buChar char="●"/>
            </a:pPr>
            <a:r>
              <a:rPr lang="en">
                <a:latin typeface="Poppins"/>
                <a:ea typeface="Poppins"/>
                <a:cs typeface="Poppins"/>
                <a:sym typeface="Poppins"/>
              </a:rPr>
              <a:t>Available as a Local planner plugin for the ROS navigation stack.</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Based on Feedback Motion Controller</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u="sng">
                <a:latin typeface="Poppins"/>
                <a:ea typeface="Poppins"/>
                <a:cs typeface="Poppins"/>
                <a:sym typeface="Poppins"/>
              </a:rPr>
              <a:t>Note: </a:t>
            </a:r>
            <a:r>
              <a:rPr lang="en">
                <a:latin typeface="Poppins"/>
                <a:ea typeface="Poppins"/>
                <a:cs typeface="Poppins"/>
                <a:sym typeface="Poppins"/>
              </a:rPr>
              <a:t> In this implementation, the local planner is only concerned with following a given robot trajectory as closely as possible, it does not perform any collision checking. Controller frequency needs to be high enough to track changes in the global path.</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Everytime an obstacle is encountered, the global planner replans. The local planner needs to quickly update the trajectory based on the new global trajectory.</a:t>
            </a:r>
            <a:endParaRPr>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Timed Path Follower Parameters</a:t>
            </a:r>
            <a:endParaRPr/>
          </a:p>
        </p:txBody>
      </p:sp>
      <p:sp>
        <p:nvSpPr>
          <p:cNvPr id="1135" name="Google Shape;1135;p55"/>
          <p:cNvSpPr txBox="1"/>
          <p:nvPr/>
        </p:nvSpPr>
        <p:spPr>
          <a:xfrm>
            <a:off x="355250" y="1204800"/>
            <a:ext cx="8116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 following parameters configure the behavior of the path follower:</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allow_backwards --&gt; to allow backwards motion when trying to follow a trajectory.</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xy_goal_tolerance --&gt; euclidian goal distance threshold in meters.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yaw_goal_tolerance --&gt; rotational goal distance threshold in radians.</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0" lvl="0" marL="0" rtl="0" algn="l">
              <a:spcBef>
                <a:spcPts val="0"/>
              </a:spcBef>
              <a:spcAft>
                <a:spcPts val="0"/>
              </a:spcAft>
              <a:buNone/>
            </a:pPr>
            <a:r>
              <a:rPr lang="en">
                <a:latin typeface="Poppins"/>
                <a:ea typeface="Poppins"/>
                <a:cs typeface="Poppins"/>
                <a:sym typeface="Poppins"/>
              </a:rPr>
              <a:t>It also has some controller gains and velocity bounds which can be dynamically reconfigure</a:t>
            </a:r>
            <a:r>
              <a:rPr lang="en">
                <a:latin typeface="Poppins"/>
                <a:ea typeface="Poppins"/>
                <a:cs typeface="Poppins"/>
                <a:sym typeface="Poppins"/>
              </a:rPr>
              <a:t>d:</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max_vel_x, max_vel_phi : bounds for forward and rotational velocities</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k</a:t>
            </a:r>
            <a:r>
              <a:rPr lang="en">
                <a:latin typeface="Poppins"/>
                <a:ea typeface="Poppins"/>
                <a:cs typeface="Poppins"/>
                <a:sym typeface="Poppins"/>
              </a:rPr>
              <a:t>_rho: controller gain for distance</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k</a:t>
            </a:r>
            <a:r>
              <a:rPr lang="en">
                <a:latin typeface="Poppins"/>
                <a:ea typeface="Poppins"/>
                <a:cs typeface="Poppins"/>
                <a:sym typeface="Poppins"/>
              </a:rPr>
              <a:t>_alpha: controller gain for angle to face next waypoint</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k</a:t>
            </a:r>
            <a:r>
              <a:rPr lang="en">
                <a:latin typeface="Poppins"/>
                <a:ea typeface="Poppins"/>
                <a:cs typeface="Poppins"/>
                <a:sym typeface="Poppins"/>
              </a:rPr>
              <a:t>_beta: controller gain for angle diff to next waypoint</a:t>
            </a:r>
            <a:endParaRPr>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56"/>
          <p:cNvPicPr preferRelativeResize="0"/>
          <p:nvPr/>
        </p:nvPicPr>
        <p:blipFill>
          <a:blip r:embed="rId3">
            <a:alphaModFix/>
          </a:blip>
          <a:stretch>
            <a:fillRect/>
          </a:stretch>
        </p:blipFill>
        <p:spPr>
          <a:xfrm rot="-5400000">
            <a:off x="3024613" y="-861487"/>
            <a:ext cx="3209625" cy="7561800"/>
          </a:xfrm>
          <a:prstGeom prst="rect">
            <a:avLst/>
          </a:prstGeom>
          <a:noFill/>
          <a:ln>
            <a:noFill/>
          </a:ln>
        </p:spPr>
      </p:pic>
      <p:sp>
        <p:nvSpPr>
          <p:cNvPr id="1141" name="Google Shape;1141;p5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Diagram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57"/>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Experiments</a:t>
            </a:r>
            <a:endParaRPr/>
          </a:p>
        </p:txBody>
      </p:sp>
      <p:sp>
        <p:nvSpPr>
          <p:cNvPr id="1148" name="Google Shape;1148;p57"/>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sz="4800"/>
          </a:p>
        </p:txBody>
      </p:sp>
      <p:grpSp>
        <p:nvGrpSpPr>
          <p:cNvPr id="1149" name="Google Shape;1149;p57"/>
          <p:cNvGrpSpPr/>
          <p:nvPr/>
        </p:nvGrpSpPr>
        <p:grpSpPr>
          <a:xfrm flipH="1">
            <a:off x="1007489" y="540211"/>
            <a:ext cx="1889267" cy="4008760"/>
            <a:chOff x="2319665" y="540000"/>
            <a:chExt cx="1892295" cy="4015184"/>
          </a:xfrm>
        </p:grpSpPr>
        <p:sp>
          <p:nvSpPr>
            <p:cNvPr id="1150" name="Google Shape;1150;p57"/>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57"/>
            <p:cNvGrpSpPr/>
            <p:nvPr/>
          </p:nvGrpSpPr>
          <p:grpSpPr>
            <a:xfrm>
              <a:off x="3194661" y="748986"/>
              <a:ext cx="212047" cy="132546"/>
              <a:chOff x="3194661" y="748986"/>
              <a:chExt cx="212047" cy="132546"/>
            </a:xfrm>
          </p:grpSpPr>
          <p:sp>
            <p:nvSpPr>
              <p:cNvPr id="1163" name="Google Shape;1163;p57"/>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57"/>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7"/>
          <p:cNvGrpSpPr/>
          <p:nvPr/>
        </p:nvGrpSpPr>
        <p:grpSpPr>
          <a:xfrm>
            <a:off x="6594914" y="684471"/>
            <a:ext cx="1541597" cy="3864500"/>
            <a:chOff x="3973904" y="1061474"/>
            <a:chExt cx="1391082" cy="3487186"/>
          </a:xfrm>
        </p:grpSpPr>
        <p:sp>
          <p:nvSpPr>
            <p:cNvPr id="1197" name="Google Shape;1197;p57"/>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5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Comparison</a:t>
            </a:r>
            <a:endParaRPr/>
          </a:p>
        </p:txBody>
      </p:sp>
      <p:sp>
        <p:nvSpPr>
          <p:cNvPr id="1261" name="Google Shape;1261;p58"/>
          <p:cNvSpPr txBox="1"/>
          <p:nvPr>
            <p:ph idx="1" type="subTitle"/>
          </p:nvPr>
        </p:nvSpPr>
        <p:spPr>
          <a:xfrm>
            <a:off x="1369225" y="2995275"/>
            <a:ext cx="2637900" cy="7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Planner and TEB Local Planner</a:t>
            </a:r>
            <a:endParaRPr/>
          </a:p>
        </p:txBody>
      </p:sp>
      <p:sp>
        <p:nvSpPr>
          <p:cNvPr id="1262" name="Google Shape;1262;p58"/>
          <p:cNvSpPr txBox="1"/>
          <p:nvPr>
            <p:ph idx="3" type="subTitle"/>
          </p:nvPr>
        </p:nvSpPr>
        <p:spPr>
          <a:xfrm>
            <a:off x="5100250" y="2995275"/>
            <a:ext cx="2385600" cy="9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TB Lattice Planner and </a:t>
            </a:r>
            <a:r>
              <a:rPr lang="en"/>
              <a:t>Timed Path Follower</a:t>
            </a:r>
            <a:endParaRPr/>
          </a:p>
        </p:txBody>
      </p:sp>
      <p:sp>
        <p:nvSpPr>
          <p:cNvPr id="1263" name="Google Shape;1263;p58"/>
          <p:cNvSpPr/>
          <p:nvPr/>
        </p:nvSpPr>
        <p:spPr>
          <a:xfrm>
            <a:off x="2012113" y="199602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5704088" y="199602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58"/>
          <p:cNvGrpSpPr/>
          <p:nvPr/>
        </p:nvGrpSpPr>
        <p:grpSpPr>
          <a:xfrm>
            <a:off x="5909341" y="2200986"/>
            <a:ext cx="563571" cy="564180"/>
            <a:chOff x="6086331" y="2905337"/>
            <a:chExt cx="364441" cy="364834"/>
          </a:xfrm>
        </p:grpSpPr>
        <p:sp>
          <p:nvSpPr>
            <p:cNvPr id="1266" name="Google Shape;1266;p58"/>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8"/>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8"/>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8"/>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8"/>
          <p:cNvGrpSpPr/>
          <p:nvPr/>
        </p:nvGrpSpPr>
        <p:grpSpPr>
          <a:xfrm>
            <a:off x="2192500" y="2275309"/>
            <a:ext cx="613313" cy="415523"/>
            <a:chOff x="4653996" y="2520108"/>
            <a:chExt cx="396607" cy="268704"/>
          </a:xfrm>
        </p:grpSpPr>
        <p:sp>
          <p:nvSpPr>
            <p:cNvPr id="1273" name="Google Shape;1273;p58"/>
            <p:cNvSpPr/>
            <p:nvPr/>
          </p:nvSpPr>
          <p:spPr>
            <a:xfrm>
              <a:off x="4670643" y="2520108"/>
              <a:ext cx="363707" cy="250930"/>
            </a:xfrm>
            <a:custGeom>
              <a:rect b="b" l="l" r="r" t="t"/>
              <a:pathLst>
                <a:path extrusionOk="0" h="9572" w="13874">
                  <a:moveTo>
                    <a:pt x="1314" y="1"/>
                  </a:moveTo>
                  <a:cubicBezTo>
                    <a:pt x="592" y="1"/>
                    <a:pt x="1" y="593"/>
                    <a:pt x="1" y="1314"/>
                  </a:cubicBezTo>
                  <a:lnTo>
                    <a:pt x="1" y="9326"/>
                  </a:lnTo>
                  <a:lnTo>
                    <a:pt x="1" y="9355"/>
                  </a:lnTo>
                  <a:cubicBezTo>
                    <a:pt x="1" y="9470"/>
                    <a:pt x="102" y="9571"/>
                    <a:pt x="217" y="9571"/>
                  </a:cubicBezTo>
                  <a:lnTo>
                    <a:pt x="13642" y="9571"/>
                  </a:lnTo>
                  <a:cubicBezTo>
                    <a:pt x="13772" y="9571"/>
                    <a:pt x="13859" y="9470"/>
                    <a:pt x="13873" y="9355"/>
                  </a:cubicBezTo>
                  <a:lnTo>
                    <a:pt x="13873" y="9326"/>
                  </a:lnTo>
                  <a:lnTo>
                    <a:pt x="13873" y="1329"/>
                  </a:lnTo>
                  <a:cubicBezTo>
                    <a:pt x="13873" y="593"/>
                    <a:pt x="13281" y="1"/>
                    <a:pt x="125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4694865" y="2544724"/>
              <a:ext cx="314108" cy="226681"/>
            </a:xfrm>
            <a:custGeom>
              <a:rect b="b" l="l" r="r" t="t"/>
              <a:pathLst>
                <a:path extrusionOk="0" h="8647" w="11982">
                  <a:moveTo>
                    <a:pt x="390" y="0"/>
                  </a:moveTo>
                  <a:cubicBezTo>
                    <a:pt x="188" y="0"/>
                    <a:pt x="15" y="173"/>
                    <a:pt x="15" y="390"/>
                  </a:cubicBezTo>
                  <a:lnTo>
                    <a:pt x="15" y="8387"/>
                  </a:lnTo>
                  <a:cubicBezTo>
                    <a:pt x="0" y="8416"/>
                    <a:pt x="0" y="8430"/>
                    <a:pt x="15" y="8459"/>
                  </a:cubicBezTo>
                  <a:cubicBezTo>
                    <a:pt x="29" y="8560"/>
                    <a:pt x="116" y="8647"/>
                    <a:pt x="231" y="8647"/>
                  </a:cubicBezTo>
                  <a:lnTo>
                    <a:pt x="11765" y="8647"/>
                  </a:lnTo>
                  <a:cubicBezTo>
                    <a:pt x="11866" y="8647"/>
                    <a:pt x="11967" y="8560"/>
                    <a:pt x="11982" y="8459"/>
                  </a:cubicBezTo>
                  <a:cubicBezTo>
                    <a:pt x="11982" y="8430"/>
                    <a:pt x="11982" y="8416"/>
                    <a:pt x="11982" y="8387"/>
                  </a:cubicBezTo>
                  <a:lnTo>
                    <a:pt x="11982" y="390"/>
                  </a:lnTo>
                  <a:cubicBezTo>
                    <a:pt x="11982" y="188"/>
                    <a:pt x="11823" y="14"/>
                    <a:pt x="11621" y="0"/>
                  </a:cubicBezTo>
                  <a:close/>
                </a:path>
              </a:pathLst>
            </a:custGeom>
            <a:solidFill>
              <a:srgbClr val="C7F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8"/>
            <p:cNvSpPr/>
            <p:nvPr/>
          </p:nvSpPr>
          <p:spPr>
            <a:xfrm>
              <a:off x="4775476" y="2618493"/>
              <a:ext cx="69260" cy="30409"/>
            </a:xfrm>
            <a:custGeom>
              <a:rect b="b" l="l" r="r" t="t"/>
              <a:pathLst>
                <a:path extrusionOk="0" h="1160" w="2642">
                  <a:moveTo>
                    <a:pt x="996" y="1"/>
                  </a:moveTo>
                  <a:cubicBezTo>
                    <a:pt x="938" y="1"/>
                    <a:pt x="881" y="15"/>
                    <a:pt x="837" y="59"/>
                  </a:cubicBezTo>
                  <a:lnTo>
                    <a:pt x="145" y="780"/>
                  </a:lnTo>
                  <a:cubicBezTo>
                    <a:pt x="0" y="925"/>
                    <a:pt x="101" y="1156"/>
                    <a:pt x="303" y="1156"/>
                  </a:cubicBezTo>
                  <a:cubicBezTo>
                    <a:pt x="314" y="1158"/>
                    <a:pt x="324" y="1160"/>
                    <a:pt x="334" y="1160"/>
                  </a:cubicBezTo>
                  <a:cubicBezTo>
                    <a:pt x="381" y="1160"/>
                    <a:pt x="426" y="1134"/>
                    <a:pt x="462" y="1098"/>
                  </a:cubicBezTo>
                  <a:lnTo>
                    <a:pt x="1097" y="434"/>
                  </a:lnTo>
                  <a:lnTo>
                    <a:pt x="2339" y="448"/>
                  </a:lnTo>
                  <a:cubicBezTo>
                    <a:pt x="2642" y="448"/>
                    <a:pt x="2642" y="1"/>
                    <a:pt x="23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8"/>
            <p:cNvSpPr/>
            <p:nvPr/>
          </p:nvSpPr>
          <p:spPr>
            <a:xfrm>
              <a:off x="4775476" y="2643476"/>
              <a:ext cx="69260" cy="30672"/>
            </a:xfrm>
            <a:custGeom>
              <a:rect b="b" l="l" r="r" t="t"/>
              <a:pathLst>
                <a:path extrusionOk="0" h="1170" w="2642">
                  <a:moveTo>
                    <a:pt x="996" y="1"/>
                  </a:moveTo>
                  <a:cubicBezTo>
                    <a:pt x="938" y="1"/>
                    <a:pt x="881" y="30"/>
                    <a:pt x="837" y="73"/>
                  </a:cubicBezTo>
                  <a:lnTo>
                    <a:pt x="145" y="795"/>
                  </a:lnTo>
                  <a:cubicBezTo>
                    <a:pt x="0" y="939"/>
                    <a:pt x="101" y="1170"/>
                    <a:pt x="303" y="1170"/>
                  </a:cubicBezTo>
                  <a:cubicBezTo>
                    <a:pt x="361" y="1170"/>
                    <a:pt x="419" y="1141"/>
                    <a:pt x="448" y="1098"/>
                  </a:cubicBezTo>
                  <a:lnTo>
                    <a:pt x="1083" y="448"/>
                  </a:lnTo>
                  <a:lnTo>
                    <a:pt x="2339" y="463"/>
                  </a:lnTo>
                  <a:cubicBezTo>
                    <a:pt x="2642" y="463"/>
                    <a:pt x="2642" y="15"/>
                    <a:pt x="2339" y="15"/>
                  </a:cubicBezTo>
                  <a:lnTo>
                    <a:pt x="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8"/>
            <p:cNvSpPr/>
            <p:nvPr/>
          </p:nvSpPr>
          <p:spPr>
            <a:xfrm>
              <a:off x="4775476" y="2668459"/>
              <a:ext cx="69260" cy="30672"/>
            </a:xfrm>
            <a:custGeom>
              <a:rect b="b" l="l" r="r" t="t"/>
              <a:pathLst>
                <a:path extrusionOk="0" h="1170" w="2642">
                  <a:moveTo>
                    <a:pt x="996" y="0"/>
                  </a:moveTo>
                  <a:cubicBezTo>
                    <a:pt x="938" y="0"/>
                    <a:pt x="881" y="29"/>
                    <a:pt x="837" y="73"/>
                  </a:cubicBezTo>
                  <a:lnTo>
                    <a:pt x="145" y="794"/>
                  </a:lnTo>
                  <a:cubicBezTo>
                    <a:pt x="0" y="939"/>
                    <a:pt x="101" y="1170"/>
                    <a:pt x="303" y="1170"/>
                  </a:cubicBezTo>
                  <a:cubicBezTo>
                    <a:pt x="361" y="1170"/>
                    <a:pt x="419" y="1141"/>
                    <a:pt x="448" y="1098"/>
                  </a:cubicBezTo>
                  <a:lnTo>
                    <a:pt x="1083" y="448"/>
                  </a:lnTo>
                  <a:lnTo>
                    <a:pt x="2339" y="462"/>
                  </a:lnTo>
                  <a:cubicBezTo>
                    <a:pt x="2642" y="462"/>
                    <a:pt x="2642" y="15"/>
                    <a:pt x="2339" y="15"/>
                  </a:cubicBezTo>
                  <a:lnTo>
                    <a:pt x="9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8"/>
            <p:cNvSpPr/>
            <p:nvPr/>
          </p:nvSpPr>
          <p:spPr>
            <a:xfrm>
              <a:off x="4860229" y="2618126"/>
              <a:ext cx="68893" cy="30672"/>
            </a:xfrm>
            <a:custGeom>
              <a:rect b="b" l="l" r="r" t="t"/>
              <a:pathLst>
                <a:path extrusionOk="0" h="1170" w="2628">
                  <a:moveTo>
                    <a:pt x="1646" y="1"/>
                  </a:moveTo>
                  <a:lnTo>
                    <a:pt x="304" y="15"/>
                  </a:lnTo>
                  <a:cubicBezTo>
                    <a:pt x="1" y="15"/>
                    <a:pt x="1" y="462"/>
                    <a:pt x="304" y="462"/>
                  </a:cubicBezTo>
                  <a:lnTo>
                    <a:pt x="1545" y="448"/>
                  </a:lnTo>
                  <a:lnTo>
                    <a:pt x="2180" y="1112"/>
                  </a:lnTo>
                  <a:cubicBezTo>
                    <a:pt x="2224" y="1155"/>
                    <a:pt x="2282" y="1170"/>
                    <a:pt x="2339" y="1170"/>
                  </a:cubicBezTo>
                  <a:cubicBezTo>
                    <a:pt x="2541" y="1170"/>
                    <a:pt x="2628" y="939"/>
                    <a:pt x="2498" y="794"/>
                  </a:cubicBezTo>
                  <a:lnTo>
                    <a:pt x="1805" y="73"/>
                  </a:lnTo>
                  <a:cubicBezTo>
                    <a:pt x="1762" y="29"/>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8"/>
            <p:cNvSpPr/>
            <p:nvPr/>
          </p:nvSpPr>
          <p:spPr>
            <a:xfrm>
              <a:off x="4860229" y="2643476"/>
              <a:ext cx="68893" cy="30672"/>
            </a:xfrm>
            <a:custGeom>
              <a:rect b="b" l="l" r="r" t="t"/>
              <a:pathLst>
                <a:path extrusionOk="0" h="1170" w="2628">
                  <a:moveTo>
                    <a:pt x="1646" y="1"/>
                  </a:moveTo>
                  <a:lnTo>
                    <a:pt x="304" y="15"/>
                  </a:lnTo>
                  <a:cubicBezTo>
                    <a:pt x="1" y="15"/>
                    <a:pt x="1" y="448"/>
                    <a:pt x="304" y="448"/>
                  </a:cubicBezTo>
                  <a:lnTo>
                    <a:pt x="1545" y="448"/>
                  </a:lnTo>
                  <a:lnTo>
                    <a:pt x="2180" y="1098"/>
                  </a:lnTo>
                  <a:cubicBezTo>
                    <a:pt x="2224" y="1141"/>
                    <a:pt x="2282" y="1170"/>
                    <a:pt x="2339" y="1170"/>
                  </a:cubicBezTo>
                  <a:cubicBezTo>
                    <a:pt x="2541" y="1170"/>
                    <a:pt x="2628" y="925"/>
                    <a:pt x="2498" y="795"/>
                  </a:cubicBezTo>
                  <a:lnTo>
                    <a:pt x="1805" y="73"/>
                  </a:lnTo>
                  <a:cubicBezTo>
                    <a:pt x="1762" y="15"/>
                    <a:pt x="1704" y="1"/>
                    <a:pt x="1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8"/>
            <p:cNvSpPr/>
            <p:nvPr/>
          </p:nvSpPr>
          <p:spPr>
            <a:xfrm>
              <a:off x="4860229" y="2668354"/>
              <a:ext cx="68893" cy="30776"/>
            </a:xfrm>
            <a:custGeom>
              <a:rect b="b" l="l" r="r" t="t"/>
              <a:pathLst>
                <a:path extrusionOk="0" h="1174" w="2628">
                  <a:moveTo>
                    <a:pt x="1677" y="1"/>
                  </a:moveTo>
                  <a:cubicBezTo>
                    <a:pt x="1667" y="1"/>
                    <a:pt x="1657" y="2"/>
                    <a:pt x="1646" y="4"/>
                  </a:cubicBezTo>
                  <a:lnTo>
                    <a:pt x="304" y="19"/>
                  </a:lnTo>
                  <a:cubicBezTo>
                    <a:pt x="1" y="19"/>
                    <a:pt x="1" y="466"/>
                    <a:pt x="304" y="466"/>
                  </a:cubicBezTo>
                  <a:lnTo>
                    <a:pt x="1545" y="452"/>
                  </a:lnTo>
                  <a:lnTo>
                    <a:pt x="2180" y="1102"/>
                  </a:lnTo>
                  <a:cubicBezTo>
                    <a:pt x="2224" y="1145"/>
                    <a:pt x="2282" y="1174"/>
                    <a:pt x="2339" y="1174"/>
                  </a:cubicBezTo>
                  <a:lnTo>
                    <a:pt x="2339" y="1159"/>
                  </a:lnTo>
                  <a:cubicBezTo>
                    <a:pt x="2527" y="1159"/>
                    <a:pt x="2628" y="928"/>
                    <a:pt x="2498" y="784"/>
                  </a:cubicBezTo>
                  <a:lnTo>
                    <a:pt x="1805" y="62"/>
                  </a:lnTo>
                  <a:cubicBezTo>
                    <a:pt x="1770" y="27"/>
                    <a:pt x="1724" y="1"/>
                    <a:pt x="16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8"/>
            <p:cNvSpPr/>
            <p:nvPr/>
          </p:nvSpPr>
          <p:spPr>
            <a:xfrm>
              <a:off x="4825049" y="2584440"/>
              <a:ext cx="54894" cy="33712"/>
            </a:xfrm>
            <a:custGeom>
              <a:rect b="b" l="l" r="r" t="t"/>
              <a:pathLst>
                <a:path extrusionOk="0" h="1286" w="2094">
                  <a:moveTo>
                    <a:pt x="1054" y="1"/>
                  </a:moveTo>
                  <a:cubicBezTo>
                    <a:pt x="477" y="1"/>
                    <a:pt x="0" y="477"/>
                    <a:pt x="0" y="1055"/>
                  </a:cubicBezTo>
                  <a:cubicBezTo>
                    <a:pt x="0" y="1184"/>
                    <a:pt x="101" y="1286"/>
                    <a:pt x="231" y="1286"/>
                  </a:cubicBezTo>
                  <a:lnTo>
                    <a:pt x="1877" y="1286"/>
                  </a:lnTo>
                  <a:cubicBezTo>
                    <a:pt x="1992" y="1286"/>
                    <a:pt x="2093" y="1184"/>
                    <a:pt x="2093" y="1069"/>
                  </a:cubicBezTo>
                  <a:lnTo>
                    <a:pt x="2093" y="1055"/>
                  </a:lnTo>
                  <a:cubicBezTo>
                    <a:pt x="2093" y="477"/>
                    <a:pt x="1617" y="1"/>
                    <a:pt x="10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8"/>
            <p:cNvSpPr/>
            <p:nvPr/>
          </p:nvSpPr>
          <p:spPr>
            <a:xfrm>
              <a:off x="4809897" y="2606775"/>
              <a:ext cx="85173" cy="95763"/>
            </a:xfrm>
            <a:custGeom>
              <a:rect b="b" l="l" r="r" t="t"/>
              <a:pathLst>
                <a:path extrusionOk="0" h="3653" w="3249">
                  <a:moveTo>
                    <a:pt x="766" y="0"/>
                  </a:moveTo>
                  <a:cubicBezTo>
                    <a:pt x="362" y="0"/>
                    <a:pt x="44" y="318"/>
                    <a:pt x="44" y="722"/>
                  </a:cubicBezTo>
                  <a:lnTo>
                    <a:pt x="44" y="2007"/>
                  </a:lnTo>
                  <a:cubicBezTo>
                    <a:pt x="1" y="2902"/>
                    <a:pt x="723" y="3653"/>
                    <a:pt x="1632" y="3653"/>
                  </a:cubicBezTo>
                  <a:cubicBezTo>
                    <a:pt x="2527" y="3653"/>
                    <a:pt x="3249" y="2902"/>
                    <a:pt x="3220" y="2007"/>
                  </a:cubicBezTo>
                  <a:lnTo>
                    <a:pt x="3220" y="722"/>
                  </a:lnTo>
                  <a:cubicBezTo>
                    <a:pt x="3220" y="318"/>
                    <a:pt x="2902" y="0"/>
                    <a:pt x="2498"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8"/>
            <p:cNvSpPr/>
            <p:nvPr/>
          </p:nvSpPr>
          <p:spPr>
            <a:xfrm>
              <a:off x="4653996" y="2737326"/>
              <a:ext cx="396607" cy="51486"/>
            </a:xfrm>
            <a:custGeom>
              <a:rect b="b" l="l" r="r" t="t"/>
              <a:pathLst>
                <a:path extrusionOk="0" h="1964" w="15129">
                  <a:moveTo>
                    <a:pt x="217" y="1"/>
                  </a:moveTo>
                  <a:cubicBezTo>
                    <a:pt x="101" y="1"/>
                    <a:pt x="0" y="102"/>
                    <a:pt x="0" y="217"/>
                  </a:cubicBezTo>
                  <a:lnTo>
                    <a:pt x="0" y="708"/>
                  </a:lnTo>
                  <a:cubicBezTo>
                    <a:pt x="0" y="1401"/>
                    <a:pt x="563" y="1964"/>
                    <a:pt x="1271" y="1964"/>
                  </a:cubicBezTo>
                  <a:lnTo>
                    <a:pt x="13858" y="1964"/>
                  </a:lnTo>
                  <a:cubicBezTo>
                    <a:pt x="14551" y="1964"/>
                    <a:pt x="15114" y="1401"/>
                    <a:pt x="15114" y="708"/>
                  </a:cubicBezTo>
                  <a:lnTo>
                    <a:pt x="15114" y="217"/>
                  </a:lnTo>
                  <a:cubicBezTo>
                    <a:pt x="15129" y="102"/>
                    <a:pt x="15028" y="15"/>
                    <a:pt x="14927" y="1"/>
                  </a:cubicBezTo>
                  <a:lnTo>
                    <a:pt x="9326" y="1"/>
                  </a:lnTo>
                  <a:cubicBezTo>
                    <a:pt x="9282" y="1"/>
                    <a:pt x="9239" y="15"/>
                    <a:pt x="9196" y="44"/>
                  </a:cubicBezTo>
                  <a:lnTo>
                    <a:pt x="8950" y="217"/>
                  </a:lnTo>
                  <a:lnTo>
                    <a:pt x="6208" y="217"/>
                  </a:lnTo>
                  <a:lnTo>
                    <a:pt x="5977" y="44"/>
                  </a:lnTo>
                  <a:cubicBezTo>
                    <a:pt x="5933" y="15"/>
                    <a:pt x="5890" y="1"/>
                    <a:pt x="5847" y="1"/>
                  </a:cubicBezTo>
                  <a:close/>
                </a:path>
              </a:pathLst>
            </a:custGeom>
            <a:solidFill>
              <a:srgbClr val="58DD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58"/>
          <p:cNvSpPr txBox="1"/>
          <p:nvPr/>
        </p:nvSpPr>
        <p:spPr>
          <a:xfrm>
            <a:off x="4006925" y="2032650"/>
            <a:ext cx="903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Poppins"/>
                <a:ea typeface="Poppins"/>
                <a:cs typeface="Poppins"/>
                <a:sym typeface="Poppins"/>
              </a:rPr>
              <a:t>V/S</a:t>
            </a:r>
            <a:endParaRPr b="1" sz="3100">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59"/>
          <p:cNvSpPr txBox="1"/>
          <p:nvPr>
            <p:ph idx="1" type="body"/>
          </p:nvPr>
        </p:nvSpPr>
        <p:spPr>
          <a:xfrm>
            <a:off x="511925" y="1182250"/>
            <a:ext cx="45219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Experiment 1:</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lang="en"/>
              <a:t>Robot navigating in an intersection space where humans are crossing the robot’s 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Evaluation Metrics:</a:t>
            </a:r>
            <a:endParaRPr b="1" u="sng"/>
          </a:p>
          <a:p>
            <a:pPr indent="0" lvl="0" marL="0" rtl="0" algn="l">
              <a:spcBef>
                <a:spcPts val="0"/>
              </a:spcBef>
              <a:spcAft>
                <a:spcPts val="0"/>
              </a:spcAft>
              <a:buNone/>
            </a:pPr>
            <a:r>
              <a:t/>
            </a:r>
            <a:endParaRPr b="1" u="sng"/>
          </a:p>
          <a:p>
            <a:pPr indent="-317500" lvl="0" marL="457200" rtl="0" algn="l">
              <a:spcBef>
                <a:spcPts val="0"/>
              </a:spcBef>
              <a:spcAft>
                <a:spcPts val="0"/>
              </a:spcAft>
              <a:buSzPts val="1400"/>
              <a:buAutoNum type="arabicPeriod"/>
            </a:pPr>
            <a:r>
              <a:rPr lang="en"/>
              <a:t>Optimality of the global path planned.</a:t>
            </a:r>
            <a:endParaRPr/>
          </a:p>
          <a:p>
            <a:pPr indent="-317500" lvl="0" marL="457200" rtl="0" algn="l">
              <a:spcBef>
                <a:spcPts val="0"/>
              </a:spcBef>
              <a:spcAft>
                <a:spcPts val="0"/>
              </a:spcAft>
              <a:buSzPts val="1400"/>
              <a:buAutoNum type="arabicPeriod"/>
            </a:pPr>
            <a:r>
              <a:rPr lang="en"/>
              <a:t>Optimality of the local planner to plan a new path.</a:t>
            </a:r>
            <a:endParaRPr/>
          </a:p>
          <a:p>
            <a:pPr indent="-317500" lvl="0" marL="457200" rtl="0" algn="l">
              <a:spcBef>
                <a:spcPts val="0"/>
              </a:spcBef>
              <a:spcAft>
                <a:spcPts val="0"/>
              </a:spcAft>
              <a:buSzPts val="1400"/>
              <a:buAutoNum type="arabicPeriod"/>
            </a:pPr>
            <a:r>
              <a:rPr lang="en"/>
              <a:t>Obstacle avoidance i.e., check for collisions</a:t>
            </a:r>
            <a:endParaRPr/>
          </a:p>
          <a:p>
            <a:pPr indent="-317500" lvl="0" marL="457200" rtl="0" algn="l">
              <a:spcBef>
                <a:spcPts val="0"/>
              </a:spcBef>
              <a:spcAft>
                <a:spcPts val="0"/>
              </a:spcAft>
              <a:buSzPts val="1400"/>
              <a:buAutoNum type="arabicPeriod"/>
            </a:pPr>
            <a:r>
              <a:rPr lang="en"/>
              <a:t>Human-social aspects i.e., how close is the robot to the human.</a:t>
            </a:r>
            <a:endParaRPr/>
          </a:p>
        </p:txBody>
      </p:sp>
      <p:sp>
        <p:nvSpPr>
          <p:cNvPr id="1290" name="Google Shape;1290;p59"/>
          <p:cNvSpPr txBox="1"/>
          <p:nvPr>
            <p:ph type="title"/>
          </p:nvPr>
        </p:nvSpPr>
        <p:spPr>
          <a:xfrm>
            <a:off x="720000" y="387600"/>
            <a:ext cx="5641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1</a:t>
            </a:r>
            <a:endParaRPr/>
          </a:p>
        </p:txBody>
      </p:sp>
      <p:pic>
        <p:nvPicPr>
          <p:cNvPr id="1291" name="Google Shape;1291;p59"/>
          <p:cNvPicPr preferRelativeResize="0"/>
          <p:nvPr/>
        </p:nvPicPr>
        <p:blipFill>
          <a:blip r:embed="rId3">
            <a:alphaModFix/>
          </a:blip>
          <a:stretch>
            <a:fillRect/>
          </a:stretch>
        </p:blipFill>
        <p:spPr>
          <a:xfrm>
            <a:off x="5820250" y="431350"/>
            <a:ext cx="3249925" cy="464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6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1  Comparison</a:t>
            </a:r>
            <a:endParaRPr sz="2600"/>
          </a:p>
        </p:txBody>
      </p:sp>
      <p:sp>
        <p:nvSpPr>
          <p:cNvPr id="1297" name="Google Shape;1297;p60"/>
          <p:cNvSpPr txBox="1"/>
          <p:nvPr/>
        </p:nvSpPr>
        <p:spPr>
          <a:xfrm>
            <a:off x="495400"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Global Planner and TEB Local Planner</a:t>
            </a:r>
            <a:endParaRPr b="1">
              <a:latin typeface="Poppins"/>
              <a:ea typeface="Poppins"/>
              <a:cs typeface="Poppins"/>
              <a:sym typeface="Poppins"/>
            </a:endParaRPr>
          </a:p>
        </p:txBody>
      </p:sp>
      <p:sp>
        <p:nvSpPr>
          <p:cNvPr id="1298" name="Google Shape;1298;p60"/>
          <p:cNvSpPr txBox="1"/>
          <p:nvPr/>
        </p:nvSpPr>
        <p:spPr>
          <a:xfrm>
            <a:off x="4829625"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TB Lattice Planner and Timed Path Follower</a:t>
            </a:r>
            <a:endParaRPr b="1">
              <a:latin typeface="Poppins"/>
              <a:ea typeface="Poppins"/>
              <a:cs typeface="Poppins"/>
              <a:sym typeface="Poppins"/>
            </a:endParaRPr>
          </a:p>
        </p:txBody>
      </p:sp>
      <p:pic>
        <p:nvPicPr>
          <p:cNvPr id="1299" name="Google Shape;1299;p60"/>
          <p:cNvPicPr preferRelativeResize="0"/>
          <p:nvPr/>
        </p:nvPicPr>
        <p:blipFill rotWithShape="1">
          <a:blip r:embed="rId3">
            <a:alphaModFix/>
          </a:blip>
          <a:srcRect b="0" l="9600" r="0" t="0"/>
          <a:stretch/>
        </p:blipFill>
        <p:spPr>
          <a:xfrm>
            <a:off x="182475" y="1667066"/>
            <a:ext cx="4364770" cy="2892918"/>
          </a:xfrm>
          <a:prstGeom prst="rect">
            <a:avLst/>
          </a:prstGeom>
          <a:noFill/>
          <a:ln>
            <a:noFill/>
          </a:ln>
        </p:spPr>
      </p:pic>
      <p:pic>
        <p:nvPicPr>
          <p:cNvPr id="1300" name="Google Shape;1300;p60"/>
          <p:cNvPicPr preferRelativeResize="0"/>
          <p:nvPr/>
        </p:nvPicPr>
        <p:blipFill rotWithShape="1">
          <a:blip r:embed="rId4">
            <a:alphaModFix/>
          </a:blip>
          <a:srcRect b="0" l="9600" r="0" t="0"/>
          <a:stretch/>
        </p:blipFill>
        <p:spPr>
          <a:xfrm>
            <a:off x="4655654" y="1662775"/>
            <a:ext cx="4364770" cy="290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6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1 </a:t>
            </a:r>
            <a:endParaRPr/>
          </a:p>
        </p:txBody>
      </p:sp>
      <p:graphicFrame>
        <p:nvGraphicFramePr>
          <p:cNvPr id="1306" name="Google Shape;1306;p61"/>
          <p:cNvGraphicFramePr/>
          <p:nvPr/>
        </p:nvGraphicFramePr>
        <p:xfrm>
          <a:off x="1328625" y="1408350"/>
          <a:ext cx="3000000" cy="3000000"/>
        </p:xfrm>
        <a:graphic>
          <a:graphicData uri="http://schemas.openxmlformats.org/drawingml/2006/table">
            <a:tbl>
              <a:tblPr>
                <a:noFill/>
                <a:tableStyleId>{3057D8E0-5694-485C-A01F-66E50AA8CC1F}</a:tableStyleId>
              </a:tblPr>
              <a:tblGrid>
                <a:gridCol w="483025"/>
                <a:gridCol w="657225"/>
                <a:gridCol w="1019175"/>
                <a:gridCol w="1047750"/>
                <a:gridCol w="695325"/>
                <a:gridCol w="828675"/>
                <a:gridCol w="1211650"/>
              </a:tblGrid>
              <a:tr h="12700">
                <a:tc>
                  <a:txBody>
                    <a:bodyPr/>
                    <a:lstStyle/>
                    <a:p>
                      <a:pPr indent="0" lvl="0" marL="0" rtl="0" algn="l">
                        <a:spcBef>
                          <a:spcPts val="0"/>
                        </a:spcBef>
                        <a:spcAft>
                          <a:spcPts val="0"/>
                        </a:spcAft>
                        <a:buNone/>
                      </a:pPr>
                      <a:r>
                        <a:rPr b="1" lang="en" sz="1100"/>
                        <a:t>Test</a:t>
                      </a:r>
                      <a:endParaRPr b="1" sz="1100"/>
                    </a:p>
                    <a:p>
                      <a:pPr indent="0" lvl="0" marL="0" rtl="0" algn="l">
                        <a:spcBef>
                          <a:spcPts val="0"/>
                        </a:spcBef>
                        <a:spcAft>
                          <a:spcPts val="0"/>
                        </a:spcAft>
                        <a:buNone/>
                      </a:pPr>
                      <a:r>
                        <a:rPr b="1" lang="en" sz="1100"/>
                        <a:t>Case</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r>
              <a:tr h="12700">
                <a:tc>
                  <a:txBody>
                    <a:bodyPr/>
                    <a:lstStyle/>
                    <a:p>
                      <a:pPr indent="0" lvl="0" marL="0" rtl="0" algn="l">
                        <a:spcBef>
                          <a:spcPts val="0"/>
                        </a:spcBef>
                        <a:spcAft>
                          <a:spcPts val="0"/>
                        </a:spcAft>
                        <a:buNone/>
                      </a:pPr>
                      <a:r>
                        <a:rPr lang="en" sz="1100"/>
                        <a:t>1</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4.942</a:t>
                      </a:r>
                      <a:endParaRPr sz="1100"/>
                    </a:p>
                  </a:txBody>
                  <a:tcPr marT="63500" marB="63500" marR="63500" marL="63500"/>
                </a:tc>
                <a:tc>
                  <a:txBody>
                    <a:bodyPr/>
                    <a:lstStyle/>
                    <a:p>
                      <a:pPr indent="0" lvl="0" marL="0" rtl="0" algn="l">
                        <a:spcBef>
                          <a:spcPts val="0"/>
                        </a:spcBef>
                        <a:spcAft>
                          <a:spcPts val="0"/>
                        </a:spcAft>
                        <a:buNone/>
                      </a:pPr>
                      <a:r>
                        <a:rPr lang="en" sz="1100"/>
                        <a:t>1.233</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4.858</a:t>
                      </a:r>
                      <a:endParaRPr sz="1100"/>
                    </a:p>
                  </a:txBody>
                  <a:tcPr marT="63500" marB="63500" marR="63500" marL="63500"/>
                </a:tc>
                <a:tc>
                  <a:txBody>
                    <a:bodyPr/>
                    <a:lstStyle/>
                    <a:p>
                      <a:pPr indent="0" lvl="0" marL="0" rtl="0" algn="l">
                        <a:spcBef>
                          <a:spcPts val="0"/>
                        </a:spcBef>
                        <a:spcAft>
                          <a:spcPts val="0"/>
                        </a:spcAft>
                        <a:buNone/>
                      </a:pPr>
                      <a:r>
                        <a:rPr lang="en" sz="1100"/>
                        <a:t>1.916</a:t>
                      </a:r>
                      <a:endParaRPr sz="1100"/>
                    </a:p>
                  </a:txBody>
                  <a:tcPr marT="63500" marB="63500" marR="63500" marL="63500"/>
                </a:tc>
              </a:tr>
              <a:tr h="12700">
                <a:tc>
                  <a:txBody>
                    <a:bodyPr/>
                    <a:lstStyle/>
                    <a:p>
                      <a:pPr indent="0" lvl="0" marL="0" rtl="0" algn="l">
                        <a:spcBef>
                          <a:spcPts val="0"/>
                        </a:spcBef>
                        <a:spcAft>
                          <a:spcPts val="0"/>
                        </a:spcAft>
                        <a:buNone/>
                      </a:pPr>
                      <a:r>
                        <a:rPr lang="en" sz="1100"/>
                        <a:t>2</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5.019</a:t>
                      </a:r>
                      <a:endParaRPr sz="1100"/>
                    </a:p>
                  </a:txBody>
                  <a:tcPr marT="63500" marB="63500" marR="63500" marL="63500"/>
                </a:tc>
                <a:tc>
                  <a:txBody>
                    <a:bodyPr/>
                    <a:lstStyle/>
                    <a:p>
                      <a:pPr indent="0" lvl="0" marL="0" rtl="0" algn="l">
                        <a:spcBef>
                          <a:spcPts val="0"/>
                        </a:spcBef>
                        <a:spcAft>
                          <a:spcPts val="0"/>
                        </a:spcAft>
                        <a:buNone/>
                      </a:pPr>
                      <a:r>
                        <a:rPr lang="en" sz="1100"/>
                        <a:t>0.634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900">
                        <a:solidFill>
                          <a:srgbClr val="FF0000"/>
                        </a:solidFill>
                      </a:endParaRPr>
                    </a:p>
                  </a:txBody>
                  <a:tcPr marT="63500" marB="63500" marR="63500" marL="63500"/>
                </a:tc>
                <a:tc>
                  <a:txBody>
                    <a:bodyPr/>
                    <a:lstStyle/>
                    <a:p>
                      <a:pPr indent="0" lvl="0" marL="0" rtl="0" algn="l">
                        <a:spcBef>
                          <a:spcPts val="0"/>
                        </a:spcBef>
                        <a:spcAft>
                          <a:spcPts val="0"/>
                        </a:spcAft>
                        <a:buNone/>
                      </a:pPr>
                      <a:r>
                        <a:rPr lang="en" sz="1100"/>
                        <a:t>4.892</a:t>
                      </a:r>
                      <a:endParaRPr sz="1100"/>
                    </a:p>
                  </a:txBody>
                  <a:tcPr marT="63500" marB="63500" marR="63500" marL="63500"/>
                </a:tc>
                <a:tc>
                  <a:txBody>
                    <a:bodyPr/>
                    <a:lstStyle/>
                    <a:p>
                      <a:pPr indent="0" lvl="0" marL="0" rtl="0" algn="l">
                        <a:spcBef>
                          <a:spcPts val="0"/>
                        </a:spcBef>
                        <a:spcAft>
                          <a:spcPts val="0"/>
                        </a:spcAft>
                        <a:buNone/>
                      </a:pPr>
                      <a:r>
                        <a:rPr lang="en" sz="1100"/>
                        <a:t>1.244</a:t>
                      </a:r>
                      <a:endParaRPr sz="1100"/>
                    </a:p>
                  </a:txBody>
                  <a:tcPr marT="63500" marB="63500" marR="63500" marL="63500"/>
                </a:tc>
              </a:tr>
              <a:tr h="12700">
                <a:tc>
                  <a:txBody>
                    <a:bodyPr/>
                    <a:lstStyle/>
                    <a:p>
                      <a:pPr indent="0" lvl="0" marL="0" rtl="0" algn="l">
                        <a:spcBef>
                          <a:spcPts val="0"/>
                        </a:spcBef>
                        <a:spcAft>
                          <a:spcPts val="0"/>
                        </a:spcAft>
                        <a:buNone/>
                      </a:pPr>
                      <a:r>
                        <a:rPr lang="en" sz="1100"/>
                        <a:t>3</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5.079</a:t>
                      </a:r>
                      <a:endParaRPr sz="1100"/>
                    </a:p>
                  </a:txBody>
                  <a:tcPr marT="63500" marB="63500" marR="63500" marL="63500"/>
                </a:tc>
                <a:tc>
                  <a:txBody>
                    <a:bodyPr/>
                    <a:lstStyle/>
                    <a:p>
                      <a:pPr indent="0" lvl="0" marL="0" rtl="0" algn="l">
                        <a:spcBef>
                          <a:spcPts val="0"/>
                        </a:spcBef>
                        <a:spcAft>
                          <a:spcPts val="0"/>
                        </a:spcAft>
                        <a:buNone/>
                      </a:pPr>
                      <a:r>
                        <a:rPr lang="en" sz="1100"/>
                        <a:t>1.241</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4.720</a:t>
                      </a:r>
                      <a:endParaRPr sz="1100"/>
                    </a:p>
                  </a:txBody>
                  <a:tcPr marT="63500" marB="63500" marR="63500" marL="63500"/>
                </a:tc>
                <a:tc>
                  <a:txBody>
                    <a:bodyPr/>
                    <a:lstStyle/>
                    <a:p>
                      <a:pPr indent="0" lvl="0" marL="0" rtl="0" algn="l">
                        <a:spcBef>
                          <a:spcPts val="0"/>
                        </a:spcBef>
                        <a:spcAft>
                          <a:spcPts val="0"/>
                        </a:spcAft>
                        <a:buNone/>
                      </a:pPr>
                      <a:r>
                        <a:rPr lang="en" sz="1100"/>
                        <a:t>1.382</a:t>
                      </a:r>
                      <a:endParaRPr sz="1100"/>
                    </a:p>
                  </a:txBody>
                  <a:tcPr marT="63500" marB="63500" marR="63500" marL="63500"/>
                </a:tc>
              </a:tr>
              <a:tr h="12700">
                <a:tc>
                  <a:txBody>
                    <a:bodyPr/>
                    <a:lstStyle/>
                    <a:p>
                      <a:pPr indent="0" lvl="0" marL="0" rtl="0" algn="l">
                        <a:spcBef>
                          <a:spcPts val="0"/>
                        </a:spcBef>
                        <a:spcAft>
                          <a:spcPts val="0"/>
                        </a:spcAft>
                        <a:buNone/>
                      </a:pPr>
                      <a:r>
                        <a:rPr lang="en" sz="1100"/>
                        <a:t>4</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5.074</a:t>
                      </a:r>
                      <a:endParaRPr sz="1100"/>
                    </a:p>
                  </a:txBody>
                  <a:tcPr marT="63500" marB="63500" marR="63500" marL="63500"/>
                </a:tc>
                <a:tc>
                  <a:txBody>
                    <a:bodyPr/>
                    <a:lstStyle/>
                    <a:p>
                      <a:pPr indent="0" lvl="0" marL="0" rtl="0" algn="l">
                        <a:spcBef>
                          <a:spcPts val="0"/>
                        </a:spcBef>
                        <a:spcAft>
                          <a:spcPts val="0"/>
                        </a:spcAft>
                        <a:buNone/>
                      </a:pPr>
                      <a:r>
                        <a:rPr lang="en" sz="1100"/>
                        <a:t>0.684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4.879</a:t>
                      </a:r>
                      <a:endParaRPr sz="1100"/>
                    </a:p>
                  </a:txBody>
                  <a:tcPr marT="63500" marB="63500" marR="63500" marL="63500"/>
                </a:tc>
                <a:tc>
                  <a:txBody>
                    <a:bodyPr/>
                    <a:lstStyle/>
                    <a:p>
                      <a:pPr indent="0" lvl="0" marL="0" rtl="0" algn="l">
                        <a:spcBef>
                          <a:spcPts val="0"/>
                        </a:spcBef>
                        <a:spcAft>
                          <a:spcPts val="0"/>
                        </a:spcAft>
                        <a:buNone/>
                      </a:pPr>
                      <a:r>
                        <a:rPr lang="en" sz="1100"/>
                        <a:t>1.217</a:t>
                      </a:r>
                      <a:endParaRPr sz="1100"/>
                    </a:p>
                  </a:txBody>
                  <a:tcPr marT="63500" marB="63500" marR="63500" marL="63500"/>
                </a:tc>
              </a:tr>
              <a:tr h="12700">
                <a:tc>
                  <a:txBody>
                    <a:bodyPr/>
                    <a:lstStyle/>
                    <a:p>
                      <a:pPr indent="0" lvl="0" marL="0" rtl="0" algn="l">
                        <a:spcBef>
                          <a:spcPts val="0"/>
                        </a:spcBef>
                        <a:spcAft>
                          <a:spcPts val="0"/>
                        </a:spcAft>
                        <a:buNone/>
                      </a:pPr>
                      <a:r>
                        <a:rPr lang="en" sz="1100"/>
                        <a:t>5</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5.180</a:t>
                      </a:r>
                      <a:endParaRPr sz="1100"/>
                    </a:p>
                  </a:txBody>
                  <a:tcPr marT="63500" marB="63500" marR="63500" marL="63500"/>
                </a:tc>
                <a:tc>
                  <a:txBody>
                    <a:bodyPr/>
                    <a:lstStyle/>
                    <a:p>
                      <a:pPr indent="0" lvl="0" marL="0" rtl="0" algn="l">
                        <a:spcBef>
                          <a:spcPts val="0"/>
                        </a:spcBef>
                        <a:spcAft>
                          <a:spcPts val="0"/>
                        </a:spcAft>
                        <a:buNone/>
                      </a:pPr>
                      <a:r>
                        <a:rPr lang="en" sz="1100"/>
                        <a:t>0.587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4.695</a:t>
                      </a:r>
                      <a:endParaRPr sz="1100"/>
                    </a:p>
                  </a:txBody>
                  <a:tcPr marT="63500" marB="63500" marR="63500" marL="63500"/>
                </a:tc>
                <a:tc>
                  <a:txBody>
                    <a:bodyPr/>
                    <a:lstStyle/>
                    <a:p>
                      <a:pPr indent="0" lvl="0" marL="0" rtl="0" algn="l">
                        <a:spcBef>
                          <a:spcPts val="0"/>
                        </a:spcBef>
                        <a:spcAft>
                          <a:spcPts val="0"/>
                        </a:spcAft>
                        <a:buNone/>
                      </a:pPr>
                      <a:r>
                        <a:rPr lang="en" sz="1100"/>
                        <a:t>1.470</a:t>
                      </a:r>
                      <a:endParaRPr sz="1100"/>
                    </a:p>
                  </a:txBody>
                  <a:tcPr marT="63500" marB="63500" marR="63500" marL="63500"/>
                </a:tc>
              </a:tr>
              <a:tr h="12700">
                <a:tc>
                  <a:txBody>
                    <a:bodyPr/>
                    <a:lstStyle/>
                    <a:p>
                      <a:pPr indent="0" lvl="0" marL="0" rtl="0" algn="l">
                        <a:spcBef>
                          <a:spcPts val="0"/>
                        </a:spcBef>
                        <a:spcAft>
                          <a:spcPts val="0"/>
                        </a:spcAft>
                        <a:buNone/>
                      </a:pPr>
                      <a:r>
                        <a:rPr lang="en" sz="1100"/>
                        <a:t>6</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4.957</a:t>
                      </a:r>
                      <a:endParaRPr sz="1100"/>
                    </a:p>
                  </a:txBody>
                  <a:tcPr marT="63500" marB="63500" marR="63500" marL="63500"/>
                </a:tc>
                <a:tc>
                  <a:txBody>
                    <a:bodyPr/>
                    <a:lstStyle/>
                    <a:p>
                      <a:pPr indent="0" lvl="0" marL="0" rtl="0" algn="l">
                        <a:spcBef>
                          <a:spcPts val="0"/>
                        </a:spcBef>
                        <a:spcAft>
                          <a:spcPts val="0"/>
                        </a:spcAft>
                        <a:buNone/>
                      </a:pPr>
                      <a:r>
                        <a:rPr lang="en" sz="1100"/>
                        <a:t>1.545</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4.922</a:t>
                      </a:r>
                      <a:endParaRPr sz="1100"/>
                    </a:p>
                  </a:txBody>
                  <a:tcPr marT="63500" marB="63500" marR="63500" marL="63500"/>
                </a:tc>
                <a:tc>
                  <a:txBody>
                    <a:bodyPr/>
                    <a:lstStyle/>
                    <a:p>
                      <a:pPr indent="0" lvl="0" marL="0" rtl="0" algn="l">
                        <a:spcBef>
                          <a:spcPts val="0"/>
                        </a:spcBef>
                        <a:spcAft>
                          <a:spcPts val="0"/>
                        </a:spcAft>
                        <a:buNone/>
                      </a:pPr>
                      <a:r>
                        <a:rPr lang="en" sz="1100"/>
                        <a:t>1.331</a:t>
                      </a:r>
                      <a:endParaRPr sz="1100"/>
                    </a:p>
                  </a:txBody>
                  <a:tcPr marT="63500" marB="63500" marR="63500" marL="63500"/>
                </a:tc>
              </a:tr>
              <a:tr h="12700">
                <a:tc>
                  <a:txBody>
                    <a:bodyPr/>
                    <a:lstStyle/>
                    <a:p>
                      <a:pPr indent="0" lvl="0" marL="0" rtl="0" algn="l">
                        <a:spcBef>
                          <a:spcPts val="0"/>
                        </a:spcBef>
                        <a:spcAft>
                          <a:spcPts val="0"/>
                        </a:spcAft>
                        <a:buNone/>
                      </a:pPr>
                      <a:r>
                        <a:rPr lang="en" sz="1100"/>
                        <a:t>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 *</a:t>
                      </a:r>
                      <a:endParaRPr sz="1100"/>
                    </a:p>
                  </a:txBody>
                  <a:tcPr marT="63500" marB="63500" marR="63500" marL="63500"/>
                </a:tc>
                <a:tc>
                  <a:txBody>
                    <a:bodyPr/>
                    <a:lstStyle/>
                    <a:p>
                      <a:pPr indent="0" lvl="0" marL="0" rtl="0" algn="l">
                        <a:spcBef>
                          <a:spcPts val="0"/>
                        </a:spcBef>
                        <a:spcAft>
                          <a:spcPts val="0"/>
                        </a:spcAft>
                        <a:buNone/>
                      </a:pPr>
                      <a:r>
                        <a:rPr lang="en" sz="1100"/>
                        <a:t>4.808</a:t>
                      </a:r>
                      <a:endParaRPr sz="1100"/>
                    </a:p>
                  </a:txBody>
                  <a:tcPr marT="63500" marB="63500" marR="63500" marL="63500"/>
                </a:tc>
                <a:tc>
                  <a:txBody>
                    <a:bodyPr/>
                    <a:lstStyle/>
                    <a:p>
                      <a:pPr indent="0" lvl="0" marL="0" rtl="0" algn="l">
                        <a:spcBef>
                          <a:spcPts val="0"/>
                        </a:spcBef>
                        <a:spcAft>
                          <a:spcPts val="0"/>
                        </a:spcAft>
                        <a:buNone/>
                      </a:pPr>
                      <a:r>
                        <a:rPr lang="en" sz="1100"/>
                        <a:t>0.649</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4.957</a:t>
                      </a:r>
                      <a:endParaRPr sz="1100"/>
                    </a:p>
                  </a:txBody>
                  <a:tcPr marT="63500" marB="63500" marR="63500" marL="63500"/>
                </a:tc>
                <a:tc>
                  <a:txBody>
                    <a:bodyPr/>
                    <a:lstStyle/>
                    <a:p>
                      <a:pPr indent="0" lvl="0" marL="0" rtl="0" algn="l">
                        <a:spcBef>
                          <a:spcPts val="0"/>
                        </a:spcBef>
                        <a:spcAft>
                          <a:spcPts val="0"/>
                        </a:spcAft>
                        <a:buNone/>
                      </a:pPr>
                      <a:r>
                        <a:rPr lang="en" sz="1100"/>
                        <a:t>1.270</a:t>
                      </a:r>
                      <a:endParaRPr sz="1100"/>
                    </a:p>
                  </a:txBody>
                  <a:tcPr marT="63500" marB="63500" marR="63500" marL="63500"/>
                </a:tc>
              </a:tr>
              <a:tr h="12700">
                <a:tc>
                  <a:txBody>
                    <a:bodyPr/>
                    <a:lstStyle/>
                    <a:p>
                      <a:pPr indent="0" lvl="0" marL="0" rtl="0" algn="l">
                        <a:spcBef>
                          <a:spcPts val="0"/>
                        </a:spcBef>
                        <a:spcAft>
                          <a:spcPts val="0"/>
                        </a:spcAft>
                        <a:buNone/>
                      </a:pPr>
                      <a:r>
                        <a:rPr lang="en" sz="1100"/>
                        <a:t>8</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5.098</a:t>
                      </a:r>
                      <a:endParaRPr sz="1100"/>
                    </a:p>
                  </a:txBody>
                  <a:tcPr marT="63500" marB="63500" marR="63500" marL="63500"/>
                </a:tc>
                <a:tc>
                  <a:txBody>
                    <a:bodyPr/>
                    <a:lstStyle/>
                    <a:p>
                      <a:pPr indent="0" lvl="0" marL="0" rtl="0" algn="l">
                        <a:spcBef>
                          <a:spcPts val="0"/>
                        </a:spcBef>
                        <a:spcAft>
                          <a:spcPts val="0"/>
                        </a:spcAft>
                        <a:buNone/>
                      </a:pPr>
                      <a:r>
                        <a:rPr lang="en" sz="1100"/>
                        <a:t>1.584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4.717</a:t>
                      </a:r>
                      <a:endParaRPr sz="1100"/>
                    </a:p>
                  </a:txBody>
                  <a:tcPr marT="63500" marB="63500" marR="63500" marL="63500"/>
                </a:tc>
                <a:tc>
                  <a:txBody>
                    <a:bodyPr/>
                    <a:lstStyle/>
                    <a:p>
                      <a:pPr indent="0" lvl="0" marL="0" rtl="0" algn="l">
                        <a:spcBef>
                          <a:spcPts val="0"/>
                        </a:spcBef>
                        <a:spcAft>
                          <a:spcPts val="0"/>
                        </a:spcAft>
                        <a:buNone/>
                      </a:pPr>
                      <a:r>
                        <a:rPr lang="en" sz="1100"/>
                        <a:t>2.123</a:t>
                      </a:r>
                      <a:endParaRPr sz="1100"/>
                    </a:p>
                  </a:txBody>
                  <a:tcPr marT="63500" marB="63500" marR="63500" marL="63500"/>
                </a:tc>
              </a:tr>
              <a:tr h="12700">
                <a:tc>
                  <a:txBody>
                    <a:bodyPr/>
                    <a:lstStyle/>
                    <a:p>
                      <a:pPr indent="0" lvl="0" marL="0" rtl="0" algn="l">
                        <a:spcBef>
                          <a:spcPts val="0"/>
                        </a:spcBef>
                        <a:spcAft>
                          <a:spcPts val="0"/>
                        </a:spcAft>
                        <a:buNone/>
                      </a:pPr>
                      <a:r>
                        <a:rPr lang="en" sz="1100"/>
                        <a:t>9</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5.355</a:t>
                      </a:r>
                      <a:endParaRPr sz="1100"/>
                    </a:p>
                  </a:txBody>
                  <a:tcPr marT="63500" marB="63500" marR="63500" marL="63500"/>
                </a:tc>
                <a:tc>
                  <a:txBody>
                    <a:bodyPr/>
                    <a:lstStyle/>
                    <a:p>
                      <a:pPr indent="0" lvl="0" marL="0" rtl="0" algn="l">
                        <a:spcBef>
                          <a:spcPts val="0"/>
                        </a:spcBef>
                        <a:spcAft>
                          <a:spcPts val="0"/>
                        </a:spcAft>
                        <a:buNone/>
                      </a:pPr>
                      <a:r>
                        <a:rPr lang="en" sz="1100"/>
                        <a:t>0.812</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4.918</a:t>
                      </a:r>
                      <a:endParaRPr sz="1100"/>
                    </a:p>
                  </a:txBody>
                  <a:tcPr marT="63500" marB="63500" marR="63500" marL="63500"/>
                </a:tc>
                <a:tc>
                  <a:txBody>
                    <a:bodyPr/>
                    <a:lstStyle/>
                    <a:p>
                      <a:pPr indent="0" lvl="0" marL="0" rtl="0" algn="l">
                        <a:spcBef>
                          <a:spcPts val="0"/>
                        </a:spcBef>
                        <a:spcAft>
                          <a:spcPts val="0"/>
                        </a:spcAft>
                        <a:buNone/>
                      </a:pPr>
                      <a:r>
                        <a:rPr lang="en" sz="1100"/>
                        <a:t>1.268</a:t>
                      </a:r>
                      <a:endParaRPr sz="1100"/>
                    </a:p>
                  </a:txBody>
                  <a:tcPr marT="63500" marB="63500" marR="63500" marL="63500"/>
                </a:tc>
              </a:tr>
              <a:tr h="12700">
                <a:tc>
                  <a:txBody>
                    <a:bodyPr/>
                    <a:lstStyle/>
                    <a:p>
                      <a:pPr indent="0" lvl="0" marL="0" rtl="0" algn="l">
                        <a:spcBef>
                          <a:spcPts val="0"/>
                        </a:spcBef>
                        <a:spcAft>
                          <a:spcPts val="0"/>
                        </a:spcAft>
                        <a:buNone/>
                      </a:pPr>
                      <a:r>
                        <a:rPr lang="en" sz="1100"/>
                        <a:t>10</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5.586</a:t>
                      </a:r>
                      <a:endParaRPr sz="1100"/>
                    </a:p>
                  </a:txBody>
                  <a:tcPr marT="63500" marB="63500" marR="63500" marL="63500"/>
                </a:tc>
                <a:tc>
                  <a:txBody>
                    <a:bodyPr/>
                    <a:lstStyle/>
                    <a:p>
                      <a:pPr indent="0" lvl="0" marL="0" rtl="0" algn="l">
                        <a:spcBef>
                          <a:spcPts val="0"/>
                        </a:spcBef>
                        <a:spcAft>
                          <a:spcPts val="0"/>
                        </a:spcAft>
                        <a:buNone/>
                      </a:pPr>
                      <a:r>
                        <a:rPr lang="en" sz="1100"/>
                        <a:t>0.587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4.683</a:t>
                      </a:r>
                      <a:endParaRPr sz="1100"/>
                    </a:p>
                  </a:txBody>
                  <a:tcPr marT="63500" marB="63500" marR="63500" marL="63500"/>
                </a:tc>
                <a:tc>
                  <a:txBody>
                    <a:bodyPr/>
                    <a:lstStyle/>
                    <a:p>
                      <a:pPr indent="0" lvl="0" marL="0" rtl="0" algn="l">
                        <a:spcBef>
                          <a:spcPts val="0"/>
                        </a:spcBef>
                        <a:spcAft>
                          <a:spcPts val="0"/>
                        </a:spcAft>
                        <a:buNone/>
                      </a:pPr>
                      <a:r>
                        <a:rPr lang="en" sz="1100"/>
                        <a:t>1.179</a:t>
                      </a:r>
                      <a:endParaRPr sz="1100"/>
                    </a:p>
                  </a:txBody>
                  <a:tcPr marT="63500" marB="63500" marR="63500" marL="63500"/>
                </a:tc>
              </a:tr>
            </a:tbl>
          </a:graphicData>
        </a:graphic>
      </p:graphicFrame>
      <p:sp>
        <p:nvSpPr>
          <p:cNvPr id="1307" name="Google Shape;1307;p61"/>
          <p:cNvSpPr txBox="1"/>
          <p:nvPr/>
        </p:nvSpPr>
        <p:spPr>
          <a:xfrm>
            <a:off x="1328500" y="1315775"/>
            <a:ext cx="5942700" cy="19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t>       </a:t>
            </a:r>
            <a:r>
              <a:rPr b="1" lang="en" sz="1500"/>
              <a:t>TEB Planner	</a:t>
            </a:r>
            <a:r>
              <a:rPr lang="en" sz="1500"/>
              <a:t>	</a:t>
            </a:r>
            <a:r>
              <a:rPr b="1" lang="en" sz="1500"/>
              <a:t>         </a:t>
            </a:r>
            <a:r>
              <a:rPr lang="en" sz="1500"/>
              <a:t>      </a:t>
            </a:r>
            <a:r>
              <a:rPr b="1" lang="en" sz="1500"/>
              <a:t>Timed Path Planner</a:t>
            </a:r>
            <a:endParaRPr b="1" sz="1500"/>
          </a:p>
          <a:p>
            <a:pPr indent="0" lvl="0" marL="0" rtl="0" algn="l">
              <a:lnSpc>
                <a:spcPct val="115000"/>
              </a:lnSpc>
              <a:spcBef>
                <a:spcPts val="0"/>
              </a:spcBef>
              <a:spcAft>
                <a:spcPts val="0"/>
              </a:spcAft>
              <a:buNone/>
            </a:pPr>
            <a:r>
              <a:t/>
            </a:r>
            <a:endParaRPr sz="1100"/>
          </a:p>
        </p:txBody>
      </p:sp>
      <p:sp>
        <p:nvSpPr>
          <p:cNvPr id="1308" name="Google Shape;1308;p61"/>
          <p:cNvSpPr txBox="1"/>
          <p:nvPr/>
        </p:nvSpPr>
        <p:spPr>
          <a:xfrm>
            <a:off x="1328500" y="4789500"/>
            <a:ext cx="594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Avg		     5.109	        0.955	  		     </a:t>
            </a:r>
            <a:r>
              <a:rPr b="1" lang="en" sz="1100">
                <a:highlight>
                  <a:srgbClr val="FFFF00"/>
                </a:highlight>
                <a:latin typeface="Poppins"/>
                <a:ea typeface="Poppins"/>
                <a:cs typeface="Poppins"/>
                <a:sym typeface="Poppins"/>
              </a:rPr>
              <a:t>4.824</a:t>
            </a:r>
            <a:r>
              <a:rPr lang="en" sz="1100">
                <a:latin typeface="Poppins"/>
                <a:ea typeface="Poppins"/>
                <a:cs typeface="Poppins"/>
                <a:sym typeface="Poppins"/>
              </a:rPr>
              <a:t>	    </a:t>
            </a:r>
            <a:r>
              <a:rPr b="1" lang="en" sz="1100">
                <a:highlight>
                  <a:srgbClr val="FFFF00"/>
                </a:highlight>
                <a:latin typeface="Poppins"/>
                <a:ea typeface="Poppins"/>
                <a:cs typeface="Poppins"/>
                <a:sym typeface="Poppins"/>
              </a:rPr>
              <a:t>1.440</a:t>
            </a:r>
            <a:endParaRPr b="1" sz="1100">
              <a:highlight>
                <a:srgbClr val="FFFF00"/>
              </a:highlight>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2"/>
          <p:cNvSpPr txBox="1"/>
          <p:nvPr>
            <p:ph idx="1" type="body"/>
          </p:nvPr>
        </p:nvSpPr>
        <p:spPr>
          <a:xfrm>
            <a:off x="536300" y="1121325"/>
            <a:ext cx="45219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Experiment 2:</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lang="en"/>
              <a:t>Robot navigating in corridor with humans walking </a:t>
            </a:r>
            <a:r>
              <a:rPr lang="en"/>
              <a:t>parallel</a:t>
            </a:r>
            <a:r>
              <a:rPr lang="en"/>
              <a:t> and opposite to the </a:t>
            </a:r>
            <a:r>
              <a:rPr lang="en"/>
              <a:t>robot’s direction.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Evaluation</a:t>
            </a:r>
            <a:r>
              <a:rPr b="1" lang="en" u="sng"/>
              <a:t> Metrics:</a:t>
            </a:r>
            <a:endParaRPr b="1" u="sng"/>
          </a:p>
          <a:p>
            <a:pPr indent="0" lvl="0" marL="0" rtl="0" algn="l">
              <a:spcBef>
                <a:spcPts val="0"/>
              </a:spcBef>
              <a:spcAft>
                <a:spcPts val="0"/>
              </a:spcAft>
              <a:buNone/>
            </a:pPr>
            <a:r>
              <a:t/>
            </a:r>
            <a:endParaRPr b="1" u="sng"/>
          </a:p>
          <a:p>
            <a:pPr indent="-317500" lvl="0" marL="457200" rtl="0" algn="l">
              <a:spcBef>
                <a:spcPts val="0"/>
              </a:spcBef>
              <a:spcAft>
                <a:spcPts val="0"/>
              </a:spcAft>
              <a:buSzPts val="1400"/>
              <a:buAutoNum type="arabicPeriod"/>
            </a:pPr>
            <a:r>
              <a:rPr lang="en"/>
              <a:t>Optimality of the global path planned.</a:t>
            </a:r>
            <a:endParaRPr/>
          </a:p>
          <a:p>
            <a:pPr indent="-317500" lvl="0" marL="457200" rtl="0" algn="l">
              <a:spcBef>
                <a:spcPts val="0"/>
              </a:spcBef>
              <a:spcAft>
                <a:spcPts val="0"/>
              </a:spcAft>
              <a:buSzPts val="1400"/>
              <a:buAutoNum type="arabicPeriod"/>
            </a:pPr>
            <a:r>
              <a:rPr lang="en"/>
              <a:t>Optimality of the local planner to plan a new path.</a:t>
            </a:r>
            <a:endParaRPr/>
          </a:p>
          <a:p>
            <a:pPr indent="-317500" lvl="0" marL="457200" rtl="0" algn="l">
              <a:spcBef>
                <a:spcPts val="0"/>
              </a:spcBef>
              <a:spcAft>
                <a:spcPts val="0"/>
              </a:spcAft>
              <a:buSzPts val="1400"/>
              <a:buAutoNum type="arabicPeriod"/>
            </a:pPr>
            <a:r>
              <a:rPr lang="en"/>
              <a:t>Obstacle avoidance i.e., check for collisions</a:t>
            </a:r>
            <a:endParaRPr/>
          </a:p>
          <a:p>
            <a:pPr indent="-317500" lvl="0" marL="457200" rtl="0" algn="l">
              <a:spcBef>
                <a:spcPts val="0"/>
              </a:spcBef>
              <a:spcAft>
                <a:spcPts val="0"/>
              </a:spcAft>
              <a:buSzPts val="1400"/>
              <a:buAutoNum type="arabicPeriod"/>
            </a:pPr>
            <a:r>
              <a:rPr lang="en"/>
              <a:t>Human-social aspects i.e., how close is the robot to the human.</a:t>
            </a:r>
            <a:endParaRPr/>
          </a:p>
        </p:txBody>
      </p:sp>
      <p:sp>
        <p:nvSpPr>
          <p:cNvPr id="1314" name="Google Shape;1314;p62"/>
          <p:cNvSpPr txBox="1"/>
          <p:nvPr>
            <p:ph type="title"/>
          </p:nvPr>
        </p:nvSpPr>
        <p:spPr>
          <a:xfrm>
            <a:off x="720000" y="387600"/>
            <a:ext cx="5641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2</a:t>
            </a:r>
            <a:endParaRPr/>
          </a:p>
        </p:txBody>
      </p:sp>
      <p:pic>
        <p:nvPicPr>
          <p:cNvPr id="1315" name="Google Shape;1315;p62"/>
          <p:cNvPicPr preferRelativeResize="0"/>
          <p:nvPr/>
        </p:nvPicPr>
        <p:blipFill>
          <a:blip r:embed="rId3">
            <a:alphaModFix/>
          </a:blip>
          <a:stretch>
            <a:fillRect/>
          </a:stretch>
        </p:blipFill>
        <p:spPr>
          <a:xfrm>
            <a:off x="5797175" y="152400"/>
            <a:ext cx="3194425" cy="4826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idx="1" type="body"/>
          </p:nvPr>
        </p:nvSpPr>
        <p:spPr>
          <a:xfrm>
            <a:off x="791050" y="1637275"/>
            <a:ext cx="4585800" cy="2440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highlight>
                  <a:schemeClr val="lt1"/>
                </a:highlight>
                <a:latin typeface="Lato"/>
                <a:ea typeface="Lato"/>
                <a:cs typeface="Lato"/>
                <a:sym typeface="Lato"/>
              </a:rPr>
              <a:t>Our project aims to address the navigation complexity of robots amid humans. </a:t>
            </a:r>
            <a:endParaRPr sz="1500">
              <a:highlight>
                <a:schemeClr val="lt1"/>
              </a:highlight>
              <a:latin typeface="Lato"/>
              <a:ea typeface="Lato"/>
              <a:cs typeface="Lato"/>
              <a:sym typeface="Lato"/>
            </a:endParaRPr>
          </a:p>
          <a:p>
            <a:pPr indent="0" lvl="0" marL="0" rtl="0" algn="just">
              <a:lnSpc>
                <a:spcPct val="115000"/>
              </a:lnSpc>
              <a:spcBef>
                <a:spcPts val="1200"/>
              </a:spcBef>
              <a:spcAft>
                <a:spcPts val="1200"/>
              </a:spcAft>
              <a:buNone/>
            </a:pPr>
            <a:r>
              <a:rPr lang="en" sz="1500">
                <a:highlight>
                  <a:schemeClr val="lt1"/>
                </a:highlight>
                <a:latin typeface="Lato"/>
                <a:ea typeface="Lato"/>
                <a:cs typeface="Lato"/>
                <a:sym typeface="Lato"/>
              </a:rPr>
              <a:t>The robot is set in an hospital environment and our aim is to develop a navigation stack to enable the robot to navigate amongst nurses and various objects which one might find in a hospital.</a:t>
            </a:r>
            <a:endParaRPr/>
          </a:p>
        </p:txBody>
      </p:sp>
      <p:sp>
        <p:nvSpPr>
          <p:cNvPr id="378" name="Google Shape;378;p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Description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6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2  Comparison</a:t>
            </a:r>
            <a:endParaRPr sz="2600"/>
          </a:p>
        </p:txBody>
      </p:sp>
      <p:sp>
        <p:nvSpPr>
          <p:cNvPr id="1321" name="Google Shape;1321;p63"/>
          <p:cNvSpPr txBox="1"/>
          <p:nvPr/>
        </p:nvSpPr>
        <p:spPr>
          <a:xfrm>
            <a:off x="495400"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Global Planner and TEB Local Planner</a:t>
            </a:r>
            <a:endParaRPr b="1">
              <a:latin typeface="Poppins"/>
              <a:ea typeface="Poppins"/>
              <a:cs typeface="Poppins"/>
              <a:sym typeface="Poppins"/>
            </a:endParaRPr>
          </a:p>
        </p:txBody>
      </p:sp>
      <p:sp>
        <p:nvSpPr>
          <p:cNvPr id="1322" name="Google Shape;1322;p63"/>
          <p:cNvSpPr txBox="1"/>
          <p:nvPr/>
        </p:nvSpPr>
        <p:spPr>
          <a:xfrm>
            <a:off x="4829625"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TB Lattice Planner and Timed Path Follower</a:t>
            </a:r>
            <a:endParaRPr b="1">
              <a:latin typeface="Poppins"/>
              <a:ea typeface="Poppins"/>
              <a:cs typeface="Poppins"/>
              <a:sym typeface="Poppins"/>
            </a:endParaRPr>
          </a:p>
        </p:txBody>
      </p:sp>
      <p:pic>
        <p:nvPicPr>
          <p:cNvPr id="1323" name="Google Shape;1323;p63"/>
          <p:cNvPicPr preferRelativeResize="0"/>
          <p:nvPr/>
        </p:nvPicPr>
        <p:blipFill rotWithShape="1">
          <a:blip r:embed="rId3">
            <a:alphaModFix/>
          </a:blip>
          <a:srcRect b="0" l="10706" r="0" t="0"/>
          <a:stretch/>
        </p:blipFill>
        <p:spPr>
          <a:xfrm>
            <a:off x="4658328" y="1775050"/>
            <a:ext cx="4367772" cy="2804675"/>
          </a:xfrm>
          <a:prstGeom prst="rect">
            <a:avLst/>
          </a:prstGeom>
          <a:noFill/>
          <a:ln>
            <a:noFill/>
          </a:ln>
        </p:spPr>
      </p:pic>
      <p:pic>
        <p:nvPicPr>
          <p:cNvPr id="1324" name="Google Shape;1324;p63"/>
          <p:cNvPicPr preferRelativeResize="0"/>
          <p:nvPr/>
        </p:nvPicPr>
        <p:blipFill rotWithShape="1">
          <a:blip r:embed="rId4">
            <a:alphaModFix/>
          </a:blip>
          <a:srcRect b="0" l="10706" r="0" t="0"/>
          <a:stretch/>
        </p:blipFill>
        <p:spPr>
          <a:xfrm>
            <a:off x="152400" y="1775050"/>
            <a:ext cx="4367772" cy="2796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6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2 Table</a:t>
            </a:r>
            <a:endParaRPr/>
          </a:p>
        </p:txBody>
      </p:sp>
      <p:graphicFrame>
        <p:nvGraphicFramePr>
          <p:cNvPr id="1330" name="Google Shape;1330;p64"/>
          <p:cNvGraphicFramePr/>
          <p:nvPr/>
        </p:nvGraphicFramePr>
        <p:xfrm>
          <a:off x="1318650" y="1378475"/>
          <a:ext cx="3000000" cy="3000000"/>
        </p:xfrm>
        <a:graphic>
          <a:graphicData uri="http://schemas.openxmlformats.org/drawingml/2006/table">
            <a:tbl>
              <a:tblPr>
                <a:noFill/>
                <a:tableStyleId>{3057D8E0-5694-485C-A01F-66E50AA8CC1F}</a:tableStyleId>
              </a:tblPr>
              <a:tblGrid>
                <a:gridCol w="483025"/>
                <a:gridCol w="657225"/>
                <a:gridCol w="1019175"/>
                <a:gridCol w="1047750"/>
                <a:gridCol w="666750"/>
                <a:gridCol w="859600"/>
                <a:gridCol w="1211650"/>
              </a:tblGrid>
              <a:tr h="12700">
                <a:tc>
                  <a:txBody>
                    <a:bodyPr/>
                    <a:lstStyle/>
                    <a:p>
                      <a:pPr indent="0" lvl="0" marL="0" rtl="0" algn="l">
                        <a:spcBef>
                          <a:spcPts val="0"/>
                        </a:spcBef>
                        <a:spcAft>
                          <a:spcPts val="0"/>
                        </a:spcAft>
                        <a:buNone/>
                      </a:pPr>
                      <a:r>
                        <a:rPr b="1" lang="en" sz="1100"/>
                        <a:t>Test</a:t>
                      </a:r>
                      <a:endParaRPr b="1" sz="1100"/>
                    </a:p>
                    <a:p>
                      <a:pPr indent="0" lvl="0" marL="0" rtl="0" algn="l">
                        <a:spcBef>
                          <a:spcPts val="0"/>
                        </a:spcBef>
                        <a:spcAft>
                          <a:spcPts val="0"/>
                        </a:spcAft>
                        <a:buNone/>
                      </a:pPr>
                      <a:r>
                        <a:rPr b="1" lang="en" sz="1100"/>
                        <a:t>Case</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r>
              <a:tr h="12700">
                <a:tc>
                  <a:txBody>
                    <a:bodyPr/>
                    <a:lstStyle/>
                    <a:p>
                      <a:pPr indent="0" lvl="0" marL="0" rtl="0" algn="l">
                        <a:spcBef>
                          <a:spcPts val="0"/>
                        </a:spcBef>
                        <a:spcAft>
                          <a:spcPts val="0"/>
                        </a:spcAft>
                        <a:buNone/>
                      </a:pPr>
                      <a:r>
                        <a:rPr lang="en" sz="1100"/>
                        <a:t>1</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19.069</a:t>
                      </a:r>
                      <a:endParaRPr sz="1100"/>
                    </a:p>
                  </a:txBody>
                  <a:tcPr marT="63500" marB="63500" marR="63500" marL="63500"/>
                </a:tc>
                <a:tc>
                  <a:txBody>
                    <a:bodyPr/>
                    <a:lstStyle/>
                    <a:p>
                      <a:pPr indent="0" lvl="0" marL="0" rtl="0" algn="l">
                        <a:spcBef>
                          <a:spcPts val="0"/>
                        </a:spcBef>
                        <a:spcAft>
                          <a:spcPts val="0"/>
                        </a:spcAft>
                        <a:buNone/>
                      </a:pPr>
                      <a:r>
                        <a:rPr lang="en" sz="1100"/>
                        <a:t>0.777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19.531</a:t>
                      </a:r>
                      <a:endParaRPr sz="1100"/>
                    </a:p>
                  </a:txBody>
                  <a:tcPr marT="63500" marB="63500" marR="63500" marL="63500"/>
                </a:tc>
                <a:tc>
                  <a:txBody>
                    <a:bodyPr/>
                    <a:lstStyle/>
                    <a:p>
                      <a:pPr indent="0" lvl="0" marL="0" rtl="0" algn="l">
                        <a:spcBef>
                          <a:spcPts val="0"/>
                        </a:spcBef>
                        <a:spcAft>
                          <a:spcPts val="0"/>
                        </a:spcAft>
                        <a:buNone/>
                      </a:pPr>
                      <a:r>
                        <a:rPr lang="en" sz="1100"/>
                        <a:t>0.928</a:t>
                      </a:r>
                      <a:endParaRPr sz="1100"/>
                    </a:p>
                  </a:txBody>
                  <a:tcPr marT="63500" marB="63500" marR="63500" marL="63500"/>
                </a:tc>
              </a:tr>
              <a:tr h="12700">
                <a:tc>
                  <a:txBody>
                    <a:bodyPr/>
                    <a:lstStyle/>
                    <a:p>
                      <a:pPr indent="0" lvl="0" marL="0" rtl="0" algn="l">
                        <a:spcBef>
                          <a:spcPts val="0"/>
                        </a:spcBef>
                        <a:spcAft>
                          <a:spcPts val="0"/>
                        </a:spcAft>
                        <a:buNone/>
                      </a:pPr>
                      <a:r>
                        <a:rPr lang="en" sz="1100"/>
                        <a:t>2</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19.133</a:t>
                      </a:r>
                      <a:endParaRPr sz="1100"/>
                    </a:p>
                  </a:txBody>
                  <a:tcPr marT="63500" marB="63500" marR="63500" marL="63500"/>
                </a:tc>
                <a:tc>
                  <a:txBody>
                    <a:bodyPr/>
                    <a:lstStyle/>
                    <a:p>
                      <a:pPr indent="0" lvl="0" marL="0" rtl="0" algn="l">
                        <a:spcBef>
                          <a:spcPts val="0"/>
                        </a:spcBef>
                        <a:spcAft>
                          <a:spcPts val="0"/>
                        </a:spcAft>
                        <a:buNone/>
                      </a:pPr>
                      <a:r>
                        <a:rPr lang="en" sz="1100"/>
                        <a:t>0.780</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900">
                        <a:solidFill>
                          <a:srgbClr val="FF0000"/>
                        </a:solidFill>
                      </a:endParaRPr>
                    </a:p>
                  </a:txBody>
                  <a:tcPr marT="63500" marB="63500" marR="63500" marL="63500"/>
                </a:tc>
                <a:tc>
                  <a:txBody>
                    <a:bodyPr/>
                    <a:lstStyle/>
                    <a:p>
                      <a:pPr indent="0" lvl="0" marL="0" rtl="0" algn="l">
                        <a:spcBef>
                          <a:spcPts val="0"/>
                        </a:spcBef>
                        <a:spcAft>
                          <a:spcPts val="0"/>
                        </a:spcAft>
                        <a:buNone/>
                      </a:pPr>
                      <a:r>
                        <a:rPr lang="en" sz="1100"/>
                        <a:t>20.387</a:t>
                      </a:r>
                      <a:endParaRPr sz="1100"/>
                    </a:p>
                  </a:txBody>
                  <a:tcPr marT="63500" marB="63500" marR="63500" marL="63500"/>
                </a:tc>
                <a:tc>
                  <a:txBody>
                    <a:bodyPr/>
                    <a:lstStyle/>
                    <a:p>
                      <a:pPr indent="0" lvl="0" marL="0" rtl="0" algn="l">
                        <a:spcBef>
                          <a:spcPts val="0"/>
                        </a:spcBef>
                        <a:spcAft>
                          <a:spcPts val="0"/>
                        </a:spcAft>
                        <a:buNone/>
                      </a:pPr>
                      <a:r>
                        <a:rPr lang="en" sz="1100"/>
                        <a:t>0.957</a:t>
                      </a:r>
                      <a:endParaRPr sz="1100"/>
                    </a:p>
                  </a:txBody>
                  <a:tcPr marT="63500" marB="63500" marR="63500" marL="63500"/>
                </a:tc>
              </a:tr>
              <a:tr h="12700">
                <a:tc>
                  <a:txBody>
                    <a:bodyPr/>
                    <a:lstStyle/>
                    <a:p>
                      <a:pPr indent="0" lvl="0" marL="0" rtl="0" algn="l">
                        <a:spcBef>
                          <a:spcPts val="0"/>
                        </a:spcBef>
                        <a:spcAft>
                          <a:spcPts val="0"/>
                        </a:spcAft>
                        <a:buNone/>
                      </a:pPr>
                      <a:r>
                        <a:rPr lang="en" sz="1100"/>
                        <a:t>3</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19.390</a:t>
                      </a:r>
                      <a:endParaRPr sz="1100"/>
                    </a:p>
                  </a:txBody>
                  <a:tcPr marT="63500" marB="63500" marR="63500" marL="63500"/>
                </a:tc>
                <a:tc>
                  <a:txBody>
                    <a:bodyPr/>
                    <a:lstStyle/>
                    <a:p>
                      <a:pPr indent="0" lvl="0" marL="0" rtl="0" algn="l">
                        <a:spcBef>
                          <a:spcPts val="0"/>
                        </a:spcBef>
                        <a:spcAft>
                          <a:spcPts val="0"/>
                        </a:spcAft>
                        <a:buNone/>
                      </a:pPr>
                      <a:r>
                        <a:rPr lang="en" sz="1100"/>
                        <a:t>0.573</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19.50</a:t>
                      </a:r>
                      <a:r>
                        <a:rPr lang="en" sz="1100"/>
                        <a:t>*</a:t>
                      </a:r>
                      <a:endParaRPr sz="1100"/>
                    </a:p>
                  </a:txBody>
                  <a:tcPr marT="63500" marB="63500" marR="63500" marL="63500"/>
                </a:tc>
                <a:tc>
                  <a:txBody>
                    <a:bodyPr/>
                    <a:lstStyle/>
                    <a:p>
                      <a:pPr indent="0" lvl="0" marL="0" rtl="0" algn="l">
                        <a:spcBef>
                          <a:spcPts val="0"/>
                        </a:spcBef>
                        <a:spcAft>
                          <a:spcPts val="0"/>
                        </a:spcAft>
                        <a:buNone/>
                      </a:pPr>
                      <a:r>
                        <a:rPr lang="en" sz="1100"/>
                        <a:t>0.90</a:t>
                      </a:r>
                      <a:r>
                        <a:rPr lang="en" sz="1100"/>
                        <a:t>*</a:t>
                      </a:r>
                      <a:endParaRPr sz="1100"/>
                    </a:p>
                  </a:txBody>
                  <a:tcPr marT="63500" marB="63500" marR="63500" marL="63500"/>
                </a:tc>
              </a:tr>
              <a:tr h="12700">
                <a:tc>
                  <a:txBody>
                    <a:bodyPr/>
                    <a:lstStyle/>
                    <a:p>
                      <a:pPr indent="0" lvl="0" marL="0" rtl="0" algn="l">
                        <a:spcBef>
                          <a:spcPts val="0"/>
                        </a:spcBef>
                        <a:spcAft>
                          <a:spcPts val="0"/>
                        </a:spcAft>
                        <a:buNone/>
                      </a:pPr>
                      <a:r>
                        <a:rPr lang="en" sz="1100"/>
                        <a:t>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19.323</a:t>
                      </a:r>
                      <a:endParaRPr sz="1100"/>
                    </a:p>
                  </a:txBody>
                  <a:tcPr marT="63500" marB="63500" marR="63500" marL="63500"/>
                </a:tc>
                <a:tc>
                  <a:txBody>
                    <a:bodyPr/>
                    <a:lstStyle/>
                    <a:p>
                      <a:pPr indent="0" lvl="0" marL="0" rtl="0" algn="l">
                        <a:spcBef>
                          <a:spcPts val="0"/>
                        </a:spcBef>
                        <a:spcAft>
                          <a:spcPts val="0"/>
                        </a:spcAft>
                        <a:buNone/>
                      </a:pPr>
                      <a:r>
                        <a:rPr lang="en" sz="1100"/>
                        <a:t>0.776</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19.896</a:t>
                      </a:r>
                      <a:endParaRPr sz="1100"/>
                    </a:p>
                  </a:txBody>
                  <a:tcPr marT="63500" marB="63500" marR="63500" marL="63500"/>
                </a:tc>
                <a:tc>
                  <a:txBody>
                    <a:bodyPr/>
                    <a:lstStyle/>
                    <a:p>
                      <a:pPr indent="0" lvl="0" marL="0" rtl="0" algn="l">
                        <a:spcBef>
                          <a:spcPts val="0"/>
                        </a:spcBef>
                        <a:spcAft>
                          <a:spcPts val="0"/>
                        </a:spcAft>
                        <a:buNone/>
                      </a:pPr>
                      <a:r>
                        <a:rPr lang="en" sz="1100"/>
                        <a:t>1.045</a:t>
                      </a:r>
                      <a:endParaRPr sz="1100"/>
                    </a:p>
                  </a:txBody>
                  <a:tcPr marT="63500" marB="63500" marR="63500" marL="63500"/>
                </a:tc>
              </a:tr>
              <a:tr h="12700">
                <a:tc>
                  <a:txBody>
                    <a:bodyPr/>
                    <a:lstStyle/>
                    <a:p>
                      <a:pPr indent="0" lvl="0" marL="0" rtl="0" algn="l">
                        <a:spcBef>
                          <a:spcPts val="0"/>
                        </a:spcBef>
                        <a:spcAft>
                          <a:spcPts val="0"/>
                        </a:spcAft>
                        <a:buNone/>
                      </a:pPr>
                      <a:r>
                        <a:rPr lang="en" sz="1100"/>
                        <a:t>5</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 *</a:t>
                      </a:r>
                      <a:endParaRPr sz="1100"/>
                    </a:p>
                  </a:txBody>
                  <a:tcPr marT="63500" marB="63500" marR="63500" marL="63500"/>
                </a:tc>
                <a:tc>
                  <a:txBody>
                    <a:bodyPr/>
                    <a:lstStyle/>
                    <a:p>
                      <a:pPr indent="0" lvl="0" marL="0" rtl="0" algn="l">
                        <a:spcBef>
                          <a:spcPts val="0"/>
                        </a:spcBef>
                        <a:spcAft>
                          <a:spcPts val="0"/>
                        </a:spcAft>
                        <a:buNone/>
                      </a:pPr>
                      <a:r>
                        <a:rPr lang="en" sz="1100"/>
                        <a:t>19.099</a:t>
                      </a:r>
                      <a:endParaRPr sz="1100"/>
                    </a:p>
                  </a:txBody>
                  <a:tcPr marT="63500" marB="63500" marR="63500" marL="63500"/>
                </a:tc>
                <a:tc>
                  <a:txBody>
                    <a:bodyPr/>
                    <a:lstStyle/>
                    <a:p>
                      <a:pPr indent="0" lvl="0" marL="0" rtl="0" algn="l">
                        <a:spcBef>
                          <a:spcPts val="0"/>
                        </a:spcBef>
                        <a:spcAft>
                          <a:spcPts val="0"/>
                        </a:spcAft>
                        <a:buNone/>
                      </a:pPr>
                      <a:r>
                        <a:rPr lang="en" sz="1100"/>
                        <a:t>0.634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19.387</a:t>
                      </a:r>
                      <a:endParaRPr sz="1100"/>
                    </a:p>
                  </a:txBody>
                  <a:tcPr marT="63500" marB="63500" marR="63500" marL="63500"/>
                </a:tc>
                <a:tc>
                  <a:txBody>
                    <a:bodyPr/>
                    <a:lstStyle/>
                    <a:p>
                      <a:pPr indent="0" lvl="0" marL="0" rtl="0" algn="l">
                        <a:spcBef>
                          <a:spcPts val="0"/>
                        </a:spcBef>
                        <a:spcAft>
                          <a:spcPts val="0"/>
                        </a:spcAft>
                        <a:buNone/>
                      </a:pPr>
                      <a:r>
                        <a:rPr lang="en" sz="1100"/>
                        <a:t>0.872</a:t>
                      </a:r>
                      <a:endParaRPr sz="1100"/>
                    </a:p>
                  </a:txBody>
                  <a:tcPr marT="63500" marB="63500" marR="63500" marL="63500"/>
                </a:tc>
              </a:tr>
              <a:tr h="12700">
                <a:tc>
                  <a:txBody>
                    <a:bodyPr/>
                    <a:lstStyle/>
                    <a:p>
                      <a:pPr indent="0" lvl="0" marL="0" rtl="0" algn="l">
                        <a:spcBef>
                          <a:spcPts val="0"/>
                        </a:spcBef>
                        <a:spcAft>
                          <a:spcPts val="0"/>
                        </a:spcAft>
                        <a:buNone/>
                      </a:pPr>
                      <a:r>
                        <a:rPr lang="en" sz="1100"/>
                        <a:t>6</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19.231</a:t>
                      </a:r>
                      <a:endParaRPr sz="1100"/>
                    </a:p>
                  </a:txBody>
                  <a:tcPr marT="63500" marB="63500" marR="63500" marL="63500"/>
                </a:tc>
                <a:tc>
                  <a:txBody>
                    <a:bodyPr/>
                    <a:lstStyle/>
                    <a:p>
                      <a:pPr indent="0" lvl="0" marL="0" rtl="0" algn="l">
                        <a:spcBef>
                          <a:spcPts val="0"/>
                        </a:spcBef>
                        <a:spcAft>
                          <a:spcPts val="0"/>
                        </a:spcAft>
                        <a:buNone/>
                      </a:pPr>
                      <a:r>
                        <a:rPr lang="en" sz="1100"/>
                        <a:t>0.646</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19.405</a:t>
                      </a:r>
                      <a:endParaRPr sz="1100"/>
                    </a:p>
                  </a:txBody>
                  <a:tcPr marT="63500" marB="63500" marR="63500" marL="63500"/>
                </a:tc>
                <a:tc>
                  <a:txBody>
                    <a:bodyPr/>
                    <a:lstStyle/>
                    <a:p>
                      <a:pPr indent="0" lvl="0" marL="0" rtl="0" algn="l">
                        <a:spcBef>
                          <a:spcPts val="0"/>
                        </a:spcBef>
                        <a:spcAft>
                          <a:spcPts val="0"/>
                        </a:spcAft>
                        <a:buNone/>
                      </a:pPr>
                      <a:r>
                        <a:rPr lang="en" sz="1100"/>
                        <a:t>0.886</a:t>
                      </a:r>
                      <a:endParaRPr sz="1100"/>
                    </a:p>
                  </a:txBody>
                  <a:tcPr marT="63500" marB="63500" marR="63500" marL="63500"/>
                </a:tc>
              </a:tr>
              <a:tr h="12700">
                <a:tc>
                  <a:txBody>
                    <a:bodyPr/>
                    <a:lstStyle/>
                    <a:p>
                      <a:pPr indent="0" lvl="0" marL="0" rtl="0" algn="l">
                        <a:spcBef>
                          <a:spcPts val="0"/>
                        </a:spcBef>
                        <a:spcAft>
                          <a:spcPts val="0"/>
                        </a:spcAft>
                        <a:buNone/>
                      </a:pPr>
                      <a:r>
                        <a:rPr lang="en" sz="1100"/>
                        <a:t>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19.036</a:t>
                      </a:r>
                      <a:endParaRPr sz="1100"/>
                    </a:p>
                  </a:txBody>
                  <a:tcPr marT="63500" marB="63500" marR="63500" marL="63500"/>
                </a:tc>
                <a:tc>
                  <a:txBody>
                    <a:bodyPr/>
                    <a:lstStyle/>
                    <a:p>
                      <a:pPr indent="0" lvl="0" marL="0" rtl="0" algn="l">
                        <a:spcBef>
                          <a:spcPts val="0"/>
                        </a:spcBef>
                        <a:spcAft>
                          <a:spcPts val="0"/>
                        </a:spcAft>
                        <a:buNone/>
                      </a:pPr>
                      <a:r>
                        <a:rPr lang="en" sz="1100"/>
                        <a:t>0.724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19.175</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0.828</a:t>
                      </a:r>
                      <a:endParaRPr sz="1100"/>
                    </a:p>
                  </a:txBody>
                  <a:tcPr marT="63500" marB="63500" marR="63500" marL="63500">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t>8</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19.391</a:t>
                      </a:r>
                      <a:endParaRPr sz="1100"/>
                    </a:p>
                  </a:txBody>
                  <a:tcPr marT="63500" marB="63500" marR="63500" marL="63500"/>
                </a:tc>
                <a:tc>
                  <a:txBody>
                    <a:bodyPr/>
                    <a:lstStyle/>
                    <a:p>
                      <a:pPr indent="0" lvl="0" marL="0" rtl="0" algn="l">
                        <a:spcBef>
                          <a:spcPts val="0"/>
                        </a:spcBef>
                        <a:spcAft>
                          <a:spcPts val="0"/>
                        </a:spcAft>
                        <a:buNone/>
                      </a:pPr>
                      <a:r>
                        <a:rPr lang="en" sz="1100"/>
                        <a:t>0.834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lnR cap="flat" cmpd="sng" w="12700">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t>19.548</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0.717</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t>9</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19.190</a:t>
                      </a:r>
                      <a:endParaRPr sz="1100"/>
                    </a:p>
                  </a:txBody>
                  <a:tcPr marT="63500" marB="63500" marR="63500" marL="63500"/>
                </a:tc>
                <a:tc>
                  <a:txBody>
                    <a:bodyPr/>
                    <a:lstStyle/>
                    <a:p>
                      <a:pPr indent="0" lvl="0" marL="0" rtl="0" algn="l">
                        <a:spcBef>
                          <a:spcPts val="0"/>
                        </a:spcBef>
                        <a:spcAft>
                          <a:spcPts val="0"/>
                        </a:spcAft>
                        <a:buNone/>
                      </a:pPr>
                      <a:r>
                        <a:rPr lang="en" sz="1100"/>
                        <a:t>0.719</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19.492</a:t>
                      </a:r>
                      <a:endParaRPr sz="11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t>0.874</a:t>
                      </a:r>
                      <a:endParaRPr sz="1100"/>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lang="en" sz="1100"/>
                        <a:t>10</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19.305</a:t>
                      </a:r>
                      <a:endParaRPr sz="1100"/>
                    </a:p>
                  </a:txBody>
                  <a:tcPr marT="63500" marB="63500" marR="63500" marL="63500"/>
                </a:tc>
                <a:tc>
                  <a:txBody>
                    <a:bodyPr/>
                    <a:lstStyle/>
                    <a:p>
                      <a:pPr indent="0" lvl="0" marL="0" rtl="0" algn="l">
                        <a:spcBef>
                          <a:spcPts val="0"/>
                        </a:spcBef>
                        <a:spcAft>
                          <a:spcPts val="0"/>
                        </a:spcAft>
                        <a:buNone/>
                      </a:pPr>
                      <a:r>
                        <a:rPr lang="en" sz="1100"/>
                        <a:t>0.616</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20.345</a:t>
                      </a:r>
                      <a:endParaRPr sz="1100"/>
                    </a:p>
                  </a:txBody>
                  <a:tcPr marT="63500" marB="63500" marR="63500" marL="63500"/>
                </a:tc>
                <a:tc>
                  <a:txBody>
                    <a:bodyPr/>
                    <a:lstStyle/>
                    <a:p>
                      <a:pPr indent="0" lvl="0" marL="0" rtl="0" algn="l">
                        <a:spcBef>
                          <a:spcPts val="0"/>
                        </a:spcBef>
                        <a:spcAft>
                          <a:spcPts val="0"/>
                        </a:spcAft>
                        <a:buNone/>
                      </a:pPr>
                      <a:r>
                        <a:rPr lang="en" sz="1100"/>
                        <a:t>1.114</a:t>
                      </a:r>
                      <a:endParaRPr sz="1100"/>
                    </a:p>
                  </a:txBody>
                  <a:tcPr marT="63500" marB="63500" marR="63500" marL="63500"/>
                </a:tc>
              </a:tr>
            </a:tbl>
          </a:graphicData>
        </a:graphic>
      </p:graphicFrame>
      <p:sp>
        <p:nvSpPr>
          <p:cNvPr id="1331" name="Google Shape;1331;p64"/>
          <p:cNvSpPr txBox="1"/>
          <p:nvPr/>
        </p:nvSpPr>
        <p:spPr>
          <a:xfrm>
            <a:off x="1318688" y="1040075"/>
            <a:ext cx="5945100" cy="6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t>       TEB Planner	</a:t>
            </a:r>
            <a:r>
              <a:rPr lang="en" sz="1500"/>
              <a:t>	</a:t>
            </a:r>
            <a:r>
              <a:rPr b="1" lang="en" sz="1500"/>
              <a:t>         </a:t>
            </a:r>
            <a:r>
              <a:rPr lang="en" sz="1500"/>
              <a:t>      </a:t>
            </a:r>
            <a:r>
              <a:rPr b="1" lang="en" sz="1500"/>
              <a:t>Timed Path Planner</a:t>
            </a:r>
            <a:endParaRPr b="1" sz="1500"/>
          </a:p>
          <a:p>
            <a:pPr indent="0" lvl="0" marL="0" rtl="0" algn="l">
              <a:lnSpc>
                <a:spcPct val="115000"/>
              </a:lnSpc>
              <a:spcBef>
                <a:spcPts val="0"/>
              </a:spcBef>
              <a:spcAft>
                <a:spcPts val="0"/>
              </a:spcAft>
              <a:buNone/>
            </a:pPr>
            <a:r>
              <a:t/>
            </a:r>
            <a:endParaRPr sz="1100"/>
          </a:p>
        </p:txBody>
      </p:sp>
      <p:sp>
        <p:nvSpPr>
          <p:cNvPr id="1332" name="Google Shape;1332;p64"/>
          <p:cNvSpPr txBox="1"/>
          <p:nvPr/>
        </p:nvSpPr>
        <p:spPr>
          <a:xfrm>
            <a:off x="1328500" y="4789500"/>
            <a:ext cx="594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Avg		     </a:t>
            </a:r>
            <a:r>
              <a:rPr b="1" lang="en" sz="1100">
                <a:highlight>
                  <a:srgbClr val="FFFF00"/>
                </a:highlight>
                <a:latin typeface="Poppins"/>
                <a:ea typeface="Poppins"/>
                <a:cs typeface="Poppins"/>
                <a:sym typeface="Poppins"/>
              </a:rPr>
              <a:t>19.216</a:t>
            </a:r>
            <a:r>
              <a:rPr lang="en" sz="1100">
                <a:latin typeface="Poppins"/>
                <a:ea typeface="Poppins"/>
                <a:cs typeface="Poppins"/>
                <a:sym typeface="Poppins"/>
              </a:rPr>
              <a:t>	       0.707			    19.666	   </a:t>
            </a:r>
            <a:r>
              <a:rPr b="1" lang="en" sz="1100">
                <a:highlight>
                  <a:srgbClr val="FFFF00"/>
                </a:highlight>
                <a:latin typeface="Poppins"/>
                <a:ea typeface="Poppins"/>
                <a:cs typeface="Poppins"/>
                <a:sym typeface="Poppins"/>
              </a:rPr>
              <a:t>0.912</a:t>
            </a:r>
            <a:endParaRPr b="1" sz="1100">
              <a:highlight>
                <a:srgbClr val="FFFF00"/>
              </a:highlight>
              <a:latin typeface="Poppins"/>
              <a:ea typeface="Poppins"/>
              <a:cs typeface="Poppins"/>
              <a:sym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65"/>
          <p:cNvSpPr txBox="1"/>
          <p:nvPr>
            <p:ph idx="1" type="body"/>
          </p:nvPr>
        </p:nvSpPr>
        <p:spPr>
          <a:xfrm>
            <a:off x="536300" y="1121325"/>
            <a:ext cx="4521900" cy="37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Experiment 3:</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lang="en"/>
              <a:t>Robot navigating in a hospital environment with static and dynamic obstacles.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Evaluation Metrics:</a:t>
            </a:r>
            <a:endParaRPr b="1" u="sng"/>
          </a:p>
          <a:p>
            <a:pPr indent="0" lvl="0" marL="0" rtl="0" algn="l">
              <a:spcBef>
                <a:spcPts val="0"/>
              </a:spcBef>
              <a:spcAft>
                <a:spcPts val="0"/>
              </a:spcAft>
              <a:buNone/>
            </a:pPr>
            <a:r>
              <a:t/>
            </a:r>
            <a:endParaRPr b="1" u="sng"/>
          </a:p>
          <a:p>
            <a:pPr indent="-317500" lvl="0" marL="457200" rtl="0" algn="l">
              <a:spcBef>
                <a:spcPts val="0"/>
              </a:spcBef>
              <a:spcAft>
                <a:spcPts val="0"/>
              </a:spcAft>
              <a:buSzPts val="1400"/>
              <a:buAutoNum type="arabicPeriod"/>
            </a:pPr>
            <a:r>
              <a:rPr lang="en"/>
              <a:t>Optimality of the global path planned.</a:t>
            </a:r>
            <a:endParaRPr/>
          </a:p>
          <a:p>
            <a:pPr indent="-317500" lvl="0" marL="457200" rtl="0" algn="l">
              <a:spcBef>
                <a:spcPts val="0"/>
              </a:spcBef>
              <a:spcAft>
                <a:spcPts val="0"/>
              </a:spcAft>
              <a:buSzPts val="1400"/>
              <a:buAutoNum type="arabicPeriod"/>
            </a:pPr>
            <a:r>
              <a:rPr lang="en"/>
              <a:t>Optimality of the local planner to plan a new path.</a:t>
            </a:r>
            <a:endParaRPr/>
          </a:p>
          <a:p>
            <a:pPr indent="-317500" lvl="0" marL="457200" rtl="0" algn="l">
              <a:spcBef>
                <a:spcPts val="0"/>
              </a:spcBef>
              <a:spcAft>
                <a:spcPts val="0"/>
              </a:spcAft>
              <a:buSzPts val="1400"/>
              <a:buAutoNum type="arabicPeriod"/>
            </a:pPr>
            <a:r>
              <a:rPr lang="en"/>
              <a:t>Obstacle avoidance i.e., check for collisions</a:t>
            </a:r>
            <a:endParaRPr/>
          </a:p>
          <a:p>
            <a:pPr indent="-317500" lvl="0" marL="457200" rtl="0" algn="l">
              <a:spcBef>
                <a:spcPts val="0"/>
              </a:spcBef>
              <a:spcAft>
                <a:spcPts val="0"/>
              </a:spcAft>
              <a:buSzPts val="1400"/>
              <a:buAutoNum type="arabicPeriod"/>
            </a:pPr>
            <a:r>
              <a:rPr lang="en"/>
              <a:t>Human-social aspects i.e., how close is the robot to the human.</a:t>
            </a:r>
            <a:endParaRPr/>
          </a:p>
        </p:txBody>
      </p:sp>
      <p:sp>
        <p:nvSpPr>
          <p:cNvPr id="1338" name="Google Shape;1338;p65"/>
          <p:cNvSpPr txBox="1"/>
          <p:nvPr>
            <p:ph type="title"/>
          </p:nvPr>
        </p:nvSpPr>
        <p:spPr>
          <a:xfrm>
            <a:off x="720000" y="387600"/>
            <a:ext cx="5641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3</a:t>
            </a:r>
            <a:endParaRPr/>
          </a:p>
        </p:txBody>
      </p:sp>
      <p:pic>
        <p:nvPicPr>
          <p:cNvPr id="1339" name="Google Shape;1339;p65"/>
          <p:cNvPicPr preferRelativeResize="0"/>
          <p:nvPr/>
        </p:nvPicPr>
        <p:blipFill>
          <a:blip r:embed="rId3">
            <a:alphaModFix/>
          </a:blip>
          <a:stretch>
            <a:fillRect/>
          </a:stretch>
        </p:blipFill>
        <p:spPr>
          <a:xfrm>
            <a:off x="4994215" y="1729703"/>
            <a:ext cx="3853124" cy="2109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6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3  Comparison</a:t>
            </a:r>
            <a:endParaRPr sz="2600"/>
          </a:p>
        </p:txBody>
      </p:sp>
      <p:sp>
        <p:nvSpPr>
          <p:cNvPr id="1345" name="Google Shape;1345;p66"/>
          <p:cNvSpPr txBox="1"/>
          <p:nvPr/>
        </p:nvSpPr>
        <p:spPr>
          <a:xfrm>
            <a:off x="495400"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Global Planner and TEB Local Planner</a:t>
            </a:r>
            <a:endParaRPr b="1">
              <a:latin typeface="Poppins"/>
              <a:ea typeface="Poppins"/>
              <a:cs typeface="Poppins"/>
              <a:sym typeface="Poppins"/>
            </a:endParaRPr>
          </a:p>
        </p:txBody>
      </p:sp>
      <p:sp>
        <p:nvSpPr>
          <p:cNvPr id="1346" name="Google Shape;1346;p66"/>
          <p:cNvSpPr txBox="1"/>
          <p:nvPr/>
        </p:nvSpPr>
        <p:spPr>
          <a:xfrm>
            <a:off x="4829625" y="1187525"/>
            <a:ext cx="41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TB Lattice Planner and Timed Path Follower</a:t>
            </a:r>
            <a:endParaRPr b="1">
              <a:latin typeface="Poppins"/>
              <a:ea typeface="Poppins"/>
              <a:cs typeface="Poppins"/>
              <a:sym typeface="Poppins"/>
            </a:endParaRPr>
          </a:p>
        </p:txBody>
      </p:sp>
      <p:pic>
        <p:nvPicPr>
          <p:cNvPr id="1347" name="Google Shape;1347;p66"/>
          <p:cNvPicPr preferRelativeResize="0"/>
          <p:nvPr/>
        </p:nvPicPr>
        <p:blipFill rotWithShape="1">
          <a:blip r:embed="rId3">
            <a:alphaModFix/>
          </a:blip>
          <a:srcRect b="0" l="13239" r="0" t="0"/>
          <a:stretch/>
        </p:blipFill>
        <p:spPr>
          <a:xfrm>
            <a:off x="4618610" y="1830350"/>
            <a:ext cx="4359327" cy="2683350"/>
          </a:xfrm>
          <a:prstGeom prst="rect">
            <a:avLst/>
          </a:prstGeom>
          <a:noFill/>
          <a:ln>
            <a:noFill/>
          </a:ln>
        </p:spPr>
      </p:pic>
      <p:pic>
        <p:nvPicPr>
          <p:cNvPr id="1348" name="Google Shape;1348;p66"/>
          <p:cNvPicPr preferRelativeResize="0"/>
          <p:nvPr/>
        </p:nvPicPr>
        <p:blipFill rotWithShape="1">
          <a:blip r:embed="rId4">
            <a:alphaModFix/>
          </a:blip>
          <a:srcRect b="0" l="13239" r="0" t="0"/>
          <a:stretch/>
        </p:blipFill>
        <p:spPr>
          <a:xfrm>
            <a:off x="166063" y="1834319"/>
            <a:ext cx="4359327" cy="26754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aphicFrame>
        <p:nvGraphicFramePr>
          <p:cNvPr id="1353" name="Google Shape;1353;p67"/>
          <p:cNvGraphicFramePr/>
          <p:nvPr/>
        </p:nvGraphicFramePr>
        <p:xfrm>
          <a:off x="744625" y="970880"/>
          <a:ext cx="3000000" cy="3000000"/>
        </p:xfrm>
        <a:graphic>
          <a:graphicData uri="http://schemas.openxmlformats.org/drawingml/2006/table">
            <a:tbl>
              <a:tblPr>
                <a:noFill/>
                <a:tableStyleId>{3057D8E0-5694-485C-A01F-66E50AA8CC1F}</a:tableStyleId>
              </a:tblPr>
              <a:tblGrid>
                <a:gridCol w="1109925"/>
                <a:gridCol w="693950"/>
                <a:gridCol w="896675"/>
                <a:gridCol w="1604650"/>
                <a:gridCol w="803700"/>
                <a:gridCol w="917625"/>
                <a:gridCol w="1628200"/>
              </a:tblGrid>
              <a:tr h="465925">
                <a:tc>
                  <a:txBody>
                    <a:bodyPr/>
                    <a:lstStyle/>
                    <a:p>
                      <a:pPr indent="0" lvl="0" marL="0" rtl="0" algn="l">
                        <a:spcBef>
                          <a:spcPts val="0"/>
                        </a:spcBef>
                        <a:spcAft>
                          <a:spcPts val="0"/>
                        </a:spcAft>
                        <a:buNone/>
                      </a:pPr>
                      <a:r>
                        <a:rPr b="1" lang="en" sz="1100"/>
                        <a:t>Test</a:t>
                      </a:r>
                      <a:endParaRPr b="1" sz="1100"/>
                    </a:p>
                    <a:p>
                      <a:pPr indent="0" lvl="0" marL="0" rtl="0" algn="l">
                        <a:spcBef>
                          <a:spcPts val="0"/>
                        </a:spcBef>
                        <a:spcAft>
                          <a:spcPts val="0"/>
                        </a:spcAft>
                        <a:buNone/>
                      </a:pPr>
                      <a:r>
                        <a:rPr b="1" lang="en" sz="1100"/>
                        <a:t>Case</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c>
                  <a:txBody>
                    <a:bodyPr/>
                    <a:lstStyle/>
                    <a:p>
                      <a:pPr indent="0" lvl="0" marL="0" rtl="0" algn="l">
                        <a:spcBef>
                          <a:spcPts val="0"/>
                        </a:spcBef>
                        <a:spcAft>
                          <a:spcPts val="0"/>
                        </a:spcAft>
                        <a:buNone/>
                      </a:pPr>
                      <a:r>
                        <a:rPr b="1" lang="en" sz="900"/>
                        <a:t>Collision</a:t>
                      </a:r>
                      <a:endParaRPr b="1" sz="1100"/>
                    </a:p>
                  </a:txBody>
                  <a:tcPr marT="63500" marB="63500" marR="63500" marL="63500"/>
                </a:tc>
                <a:tc>
                  <a:txBody>
                    <a:bodyPr/>
                    <a:lstStyle/>
                    <a:p>
                      <a:pPr indent="0" lvl="0" marL="0" rtl="0" algn="l">
                        <a:spcBef>
                          <a:spcPts val="0"/>
                        </a:spcBef>
                        <a:spcAft>
                          <a:spcPts val="0"/>
                        </a:spcAft>
                        <a:buNone/>
                      </a:pPr>
                      <a:r>
                        <a:rPr b="1" lang="en" sz="1100"/>
                        <a:t>Path Length</a:t>
                      </a:r>
                      <a:endParaRPr b="1" sz="1100"/>
                    </a:p>
                  </a:txBody>
                  <a:tcPr marT="63500" marB="63500" marR="63500" marL="63500"/>
                </a:tc>
                <a:tc>
                  <a:txBody>
                    <a:bodyPr/>
                    <a:lstStyle/>
                    <a:p>
                      <a:pPr indent="0" lvl="0" marL="0" rtl="0" algn="l">
                        <a:spcBef>
                          <a:spcPts val="0"/>
                        </a:spcBef>
                        <a:spcAft>
                          <a:spcPts val="0"/>
                        </a:spcAft>
                        <a:buNone/>
                      </a:pPr>
                      <a:r>
                        <a:rPr b="1" lang="en" sz="1100"/>
                        <a:t>Min. Dist to Human</a:t>
                      </a:r>
                      <a:endParaRPr b="1" sz="1100"/>
                    </a:p>
                  </a:txBody>
                  <a:tcPr marT="63500" marB="63500" marR="63500" marL="63500"/>
                </a:tc>
              </a:tr>
              <a:tr h="295925">
                <a:tc>
                  <a:txBody>
                    <a:bodyPr/>
                    <a:lstStyle/>
                    <a:p>
                      <a:pPr indent="0" lvl="0" marL="0" rtl="0" algn="l">
                        <a:spcBef>
                          <a:spcPts val="0"/>
                        </a:spcBef>
                        <a:spcAft>
                          <a:spcPts val="0"/>
                        </a:spcAft>
                        <a:buNone/>
                      </a:pPr>
                      <a:r>
                        <a:rPr b="1" lang="en" sz="1100"/>
                        <a:t>1</a:t>
                      </a:r>
                      <a:endParaRPr b="1"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95925">
                <a:tc>
                  <a:txBody>
                    <a:bodyPr/>
                    <a:lstStyle/>
                    <a:p>
                      <a:pPr indent="0" lvl="0" marL="0" rtl="0" algn="l">
                        <a:spcBef>
                          <a:spcPts val="0"/>
                        </a:spcBef>
                        <a:spcAft>
                          <a:spcPts val="0"/>
                        </a:spcAft>
                        <a:buNone/>
                      </a:pPr>
                      <a:r>
                        <a:rPr lang="en" sz="1100"/>
                        <a:t>a-b</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17.217</a:t>
                      </a:r>
                      <a:endParaRPr sz="1100"/>
                    </a:p>
                  </a:txBody>
                  <a:tcPr marT="63500" marB="63500" marR="63500" marL="63500"/>
                </a:tc>
                <a:tc>
                  <a:txBody>
                    <a:bodyPr/>
                    <a:lstStyle/>
                    <a:p>
                      <a:pPr indent="0" lvl="0" marL="0" rtl="0" algn="l">
                        <a:spcBef>
                          <a:spcPts val="0"/>
                        </a:spcBef>
                        <a:spcAft>
                          <a:spcPts val="0"/>
                        </a:spcAft>
                        <a:buNone/>
                      </a:pPr>
                      <a:r>
                        <a:rPr lang="en" sz="1100"/>
                        <a:t>1.073</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900">
                        <a:solidFill>
                          <a:srgbClr val="FF0000"/>
                        </a:solidFill>
                      </a:endParaRPr>
                    </a:p>
                  </a:txBody>
                  <a:tcPr marT="63500" marB="63500" marR="63500" marL="63500"/>
                </a:tc>
                <a:tc>
                  <a:txBody>
                    <a:bodyPr/>
                    <a:lstStyle/>
                    <a:p>
                      <a:pPr indent="0" lvl="0" marL="0" rtl="0" algn="l">
                        <a:spcBef>
                          <a:spcPts val="0"/>
                        </a:spcBef>
                        <a:spcAft>
                          <a:spcPts val="0"/>
                        </a:spcAft>
                        <a:buNone/>
                      </a:pPr>
                      <a:r>
                        <a:rPr lang="en" sz="1100"/>
                        <a:t>16.128</a:t>
                      </a:r>
                      <a:endParaRPr sz="1100"/>
                    </a:p>
                  </a:txBody>
                  <a:tcPr marT="63500" marB="63500" marR="63500" marL="63500"/>
                </a:tc>
                <a:tc>
                  <a:txBody>
                    <a:bodyPr/>
                    <a:lstStyle/>
                    <a:p>
                      <a:pPr indent="0" lvl="0" marL="0" rtl="0" algn="l">
                        <a:spcBef>
                          <a:spcPts val="0"/>
                        </a:spcBef>
                        <a:spcAft>
                          <a:spcPts val="0"/>
                        </a:spcAft>
                        <a:buNone/>
                      </a:pPr>
                      <a:r>
                        <a:rPr lang="en" sz="1100"/>
                        <a:t>0.800</a:t>
                      </a:r>
                      <a:endParaRPr sz="1100"/>
                    </a:p>
                  </a:txBody>
                  <a:tcPr marT="63500" marB="63500" marR="63500" marL="63500"/>
                </a:tc>
              </a:tr>
              <a:tr h="295925">
                <a:tc>
                  <a:txBody>
                    <a:bodyPr/>
                    <a:lstStyle/>
                    <a:p>
                      <a:pPr indent="0" lvl="0" marL="0" rtl="0" algn="l">
                        <a:spcBef>
                          <a:spcPts val="0"/>
                        </a:spcBef>
                        <a:spcAft>
                          <a:spcPts val="0"/>
                        </a:spcAft>
                        <a:buNone/>
                      </a:pPr>
                      <a:r>
                        <a:rPr lang="en" sz="1100"/>
                        <a:t>b-c</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11.527</a:t>
                      </a:r>
                      <a:endParaRPr sz="1100"/>
                    </a:p>
                  </a:txBody>
                  <a:tcPr marT="63500" marB="63500" marR="63500" marL="63500"/>
                </a:tc>
                <a:tc>
                  <a:txBody>
                    <a:bodyPr/>
                    <a:lstStyle/>
                    <a:p>
                      <a:pPr indent="0" lvl="0" marL="0" rtl="0" algn="l">
                        <a:spcBef>
                          <a:spcPts val="0"/>
                        </a:spcBef>
                        <a:spcAft>
                          <a:spcPts val="0"/>
                        </a:spcAft>
                        <a:buNone/>
                      </a:pPr>
                      <a:r>
                        <a:rPr lang="en" sz="1100"/>
                        <a:t>2.558</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11.737</a:t>
                      </a:r>
                      <a:endParaRPr sz="1100"/>
                    </a:p>
                  </a:txBody>
                  <a:tcPr marT="63500" marB="63500" marR="63500" marL="63500"/>
                </a:tc>
                <a:tc>
                  <a:txBody>
                    <a:bodyPr/>
                    <a:lstStyle/>
                    <a:p>
                      <a:pPr indent="0" lvl="0" marL="0" rtl="0" algn="l">
                        <a:spcBef>
                          <a:spcPts val="0"/>
                        </a:spcBef>
                        <a:spcAft>
                          <a:spcPts val="0"/>
                        </a:spcAft>
                        <a:buNone/>
                      </a:pPr>
                      <a:r>
                        <a:rPr lang="en" sz="1100"/>
                        <a:t>1.69</a:t>
                      </a:r>
                      <a:endParaRPr sz="1100"/>
                    </a:p>
                  </a:txBody>
                  <a:tcPr marT="63500" marB="63500" marR="63500" marL="63500"/>
                </a:tc>
              </a:tr>
              <a:tr h="295925">
                <a:tc>
                  <a:txBody>
                    <a:bodyPr/>
                    <a:lstStyle/>
                    <a:p>
                      <a:pPr indent="0" lvl="0" marL="0" rtl="0" algn="l">
                        <a:spcBef>
                          <a:spcPts val="0"/>
                        </a:spcBef>
                        <a:spcAft>
                          <a:spcPts val="0"/>
                        </a:spcAft>
                        <a:buNone/>
                      </a:pPr>
                      <a:r>
                        <a:rPr lang="en" sz="1100"/>
                        <a:t>c-d</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sz="1100"/>
                    </a:p>
                  </a:txBody>
                  <a:tcPr marT="63500" marB="63500" marR="63500" marL="63500"/>
                </a:tc>
                <a:tc>
                  <a:txBody>
                    <a:bodyPr/>
                    <a:lstStyle/>
                    <a:p>
                      <a:pPr indent="0" lvl="0" marL="0" rtl="0" algn="l">
                        <a:spcBef>
                          <a:spcPts val="0"/>
                        </a:spcBef>
                        <a:spcAft>
                          <a:spcPts val="0"/>
                        </a:spcAft>
                        <a:buNone/>
                      </a:pPr>
                      <a:r>
                        <a:rPr lang="en" sz="1100"/>
                        <a:t>20.555</a:t>
                      </a:r>
                      <a:endParaRPr sz="1100"/>
                    </a:p>
                  </a:txBody>
                  <a:tcPr marT="63500" marB="63500" marR="63500" marL="63500"/>
                </a:tc>
                <a:tc>
                  <a:txBody>
                    <a:bodyPr/>
                    <a:lstStyle/>
                    <a:p>
                      <a:pPr indent="0" lvl="0" marL="0" rtl="0" algn="l">
                        <a:spcBef>
                          <a:spcPts val="0"/>
                        </a:spcBef>
                        <a:spcAft>
                          <a:spcPts val="0"/>
                        </a:spcAft>
                        <a:buNone/>
                      </a:pPr>
                      <a:r>
                        <a:rPr lang="en" sz="1100"/>
                        <a:t>0.560</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sz="1100"/>
                    </a:p>
                  </a:txBody>
                  <a:tcPr marT="63500" marB="63500" marR="63500" marL="63500"/>
                </a:tc>
                <a:tc>
                  <a:txBody>
                    <a:bodyPr/>
                    <a:lstStyle/>
                    <a:p>
                      <a:pPr indent="0" lvl="0" marL="0" rtl="0" algn="l">
                        <a:spcBef>
                          <a:spcPts val="0"/>
                        </a:spcBef>
                        <a:spcAft>
                          <a:spcPts val="0"/>
                        </a:spcAft>
                        <a:buNone/>
                      </a:pPr>
                      <a:r>
                        <a:rPr lang="en" sz="1100"/>
                        <a:t>20.528</a:t>
                      </a:r>
                      <a:endParaRPr sz="1100"/>
                    </a:p>
                  </a:txBody>
                  <a:tcPr marT="63500" marB="63500" marR="63500" marL="63500"/>
                </a:tc>
                <a:tc>
                  <a:txBody>
                    <a:bodyPr/>
                    <a:lstStyle/>
                    <a:p>
                      <a:pPr indent="0" lvl="0" marL="0" rtl="0" algn="l">
                        <a:spcBef>
                          <a:spcPts val="0"/>
                        </a:spcBef>
                        <a:spcAft>
                          <a:spcPts val="0"/>
                        </a:spcAft>
                        <a:buNone/>
                      </a:pPr>
                      <a:r>
                        <a:rPr lang="en" sz="1100"/>
                        <a:t>0.795</a:t>
                      </a:r>
                      <a:endParaRPr sz="1100"/>
                    </a:p>
                  </a:txBody>
                  <a:tcPr marT="63500" marB="63500" marR="63500" marL="63500"/>
                </a:tc>
              </a:tr>
              <a:tr h="295925">
                <a:tc>
                  <a:txBody>
                    <a:bodyPr/>
                    <a:lstStyle/>
                    <a:p>
                      <a:pPr indent="0" lvl="0" marL="0" rtl="0" algn="l">
                        <a:spcBef>
                          <a:spcPts val="0"/>
                        </a:spcBef>
                        <a:spcAft>
                          <a:spcPts val="0"/>
                        </a:spcAft>
                        <a:buNone/>
                      </a:pPr>
                      <a:r>
                        <a:rPr b="1" lang="en" sz="1100"/>
                        <a:t>2</a:t>
                      </a:r>
                      <a:endParaRPr b="1"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95925">
                <a:tc>
                  <a:txBody>
                    <a:bodyPr/>
                    <a:lstStyle/>
                    <a:p>
                      <a:pPr indent="0" lvl="0" marL="0" rtl="0" algn="l">
                        <a:spcBef>
                          <a:spcPts val="0"/>
                        </a:spcBef>
                        <a:spcAft>
                          <a:spcPts val="0"/>
                        </a:spcAft>
                        <a:buNone/>
                      </a:pPr>
                      <a:r>
                        <a:rPr lang="en" sz="1100"/>
                        <a:t>a-b</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17.199</a:t>
                      </a:r>
                      <a:endParaRPr sz="1100"/>
                    </a:p>
                  </a:txBody>
                  <a:tcPr marT="63500" marB="63500" marR="63500" marL="63500"/>
                </a:tc>
                <a:tc>
                  <a:txBody>
                    <a:bodyPr/>
                    <a:lstStyle/>
                    <a:p>
                      <a:pPr indent="0" lvl="0" marL="0" rtl="0" algn="l">
                        <a:spcBef>
                          <a:spcPts val="0"/>
                        </a:spcBef>
                        <a:spcAft>
                          <a:spcPts val="0"/>
                        </a:spcAft>
                        <a:buNone/>
                      </a:pPr>
                      <a:r>
                        <a:rPr lang="en" sz="1100"/>
                        <a:t>1.251</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16.509</a:t>
                      </a:r>
                      <a:endParaRPr sz="1100"/>
                    </a:p>
                  </a:txBody>
                  <a:tcPr marT="63500" marB="63500" marR="63500" marL="63500"/>
                </a:tc>
                <a:tc>
                  <a:txBody>
                    <a:bodyPr/>
                    <a:lstStyle/>
                    <a:p>
                      <a:pPr indent="0" lvl="0" marL="0" rtl="0" algn="l">
                        <a:spcBef>
                          <a:spcPts val="0"/>
                        </a:spcBef>
                        <a:spcAft>
                          <a:spcPts val="0"/>
                        </a:spcAft>
                        <a:buNone/>
                      </a:pPr>
                      <a:r>
                        <a:rPr lang="en" sz="1100"/>
                        <a:t>0.825</a:t>
                      </a:r>
                      <a:endParaRPr sz="1100"/>
                    </a:p>
                  </a:txBody>
                  <a:tcPr marT="63500" marB="63500" marR="63500" marL="63500"/>
                </a:tc>
              </a:tr>
              <a:tr h="295925">
                <a:tc>
                  <a:txBody>
                    <a:bodyPr/>
                    <a:lstStyle/>
                    <a:p>
                      <a:pPr indent="0" lvl="0" marL="0" rtl="0" algn="l">
                        <a:spcBef>
                          <a:spcPts val="0"/>
                        </a:spcBef>
                        <a:spcAft>
                          <a:spcPts val="0"/>
                        </a:spcAft>
                        <a:buNone/>
                      </a:pPr>
                      <a:r>
                        <a:rPr lang="en" sz="1100"/>
                        <a:t>b-c</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11.637</a:t>
                      </a:r>
                      <a:endParaRPr sz="1100"/>
                    </a:p>
                  </a:txBody>
                  <a:tcPr marT="63500" marB="63500" marR="63500" marL="63500"/>
                </a:tc>
                <a:tc>
                  <a:txBody>
                    <a:bodyPr/>
                    <a:lstStyle/>
                    <a:p>
                      <a:pPr indent="0" lvl="0" marL="0" rtl="0" algn="l">
                        <a:spcBef>
                          <a:spcPts val="0"/>
                        </a:spcBef>
                        <a:spcAft>
                          <a:spcPts val="0"/>
                        </a:spcAft>
                        <a:buNone/>
                      </a:pPr>
                      <a:r>
                        <a:rPr lang="en" sz="1100"/>
                        <a:t>2.514</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12.024</a:t>
                      </a:r>
                      <a:endParaRPr sz="1100"/>
                    </a:p>
                  </a:txBody>
                  <a:tcPr marT="63500" marB="63500" marR="63500" marL="63500"/>
                </a:tc>
                <a:tc>
                  <a:txBody>
                    <a:bodyPr/>
                    <a:lstStyle/>
                    <a:p>
                      <a:pPr indent="0" lvl="0" marL="0" rtl="0" algn="l">
                        <a:spcBef>
                          <a:spcPts val="0"/>
                        </a:spcBef>
                        <a:spcAft>
                          <a:spcPts val="0"/>
                        </a:spcAft>
                        <a:buNone/>
                      </a:pPr>
                      <a:r>
                        <a:rPr lang="en" sz="1100"/>
                        <a:t>0.582</a:t>
                      </a:r>
                      <a:endParaRPr sz="1100"/>
                    </a:p>
                  </a:txBody>
                  <a:tcPr marT="63500" marB="63500" marR="63500" marL="63500"/>
                </a:tc>
              </a:tr>
              <a:tr h="295925">
                <a:tc>
                  <a:txBody>
                    <a:bodyPr/>
                    <a:lstStyle/>
                    <a:p>
                      <a:pPr indent="0" lvl="0" marL="0" rtl="0" algn="l">
                        <a:spcBef>
                          <a:spcPts val="0"/>
                        </a:spcBef>
                        <a:spcAft>
                          <a:spcPts val="0"/>
                        </a:spcAft>
                        <a:buNone/>
                      </a:pPr>
                      <a:r>
                        <a:rPr lang="en" sz="1100"/>
                        <a:t>c-d</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19.986</a:t>
                      </a:r>
                      <a:endParaRPr sz="1100"/>
                    </a:p>
                  </a:txBody>
                  <a:tcPr marT="63500" marB="63500" marR="63500" marL="63500"/>
                </a:tc>
                <a:tc>
                  <a:txBody>
                    <a:bodyPr/>
                    <a:lstStyle/>
                    <a:p>
                      <a:pPr indent="0" lvl="0" marL="0" rtl="0" algn="l">
                        <a:spcBef>
                          <a:spcPts val="0"/>
                        </a:spcBef>
                        <a:spcAft>
                          <a:spcPts val="0"/>
                        </a:spcAft>
                        <a:buNone/>
                      </a:pPr>
                      <a:r>
                        <a:rPr lang="en" sz="1100"/>
                        <a:t>0.617</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19.821</a:t>
                      </a:r>
                      <a:endParaRPr sz="1100"/>
                    </a:p>
                  </a:txBody>
                  <a:tcPr marT="63500" marB="63500" marR="63500" marL="63500"/>
                </a:tc>
                <a:tc>
                  <a:txBody>
                    <a:bodyPr/>
                    <a:lstStyle/>
                    <a:p>
                      <a:pPr indent="0" lvl="0" marL="0" rtl="0" algn="l">
                        <a:spcBef>
                          <a:spcPts val="0"/>
                        </a:spcBef>
                        <a:spcAft>
                          <a:spcPts val="0"/>
                        </a:spcAft>
                        <a:buNone/>
                      </a:pPr>
                      <a:r>
                        <a:rPr lang="en" sz="1100"/>
                        <a:t>0.649</a:t>
                      </a:r>
                      <a:endParaRPr sz="1100"/>
                    </a:p>
                  </a:txBody>
                  <a:tcPr marT="63500" marB="63500" marR="63500" marL="63500"/>
                </a:tc>
              </a:tr>
              <a:tr h="295925">
                <a:tc>
                  <a:txBody>
                    <a:bodyPr/>
                    <a:lstStyle/>
                    <a:p>
                      <a:pPr indent="0" lvl="0" marL="0" rtl="0" algn="l">
                        <a:spcBef>
                          <a:spcPts val="0"/>
                        </a:spcBef>
                        <a:spcAft>
                          <a:spcPts val="0"/>
                        </a:spcAft>
                        <a:buNone/>
                      </a:pPr>
                      <a:r>
                        <a:rPr b="1" lang="en" sz="1100"/>
                        <a:t>3</a:t>
                      </a:r>
                      <a:endParaRPr b="1"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r h="295925">
                <a:tc>
                  <a:txBody>
                    <a:bodyPr/>
                    <a:lstStyle/>
                    <a:p>
                      <a:pPr indent="0" lvl="0" marL="0" rtl="0" algn="l">
                        <a:spcBef>
                          <a:spcPts val="0"/>
                        </a:spcBef>
                        <a:spcAft>
                          <a:spcPts val="0"/>
                        </a:spcAft>
                        <a:buNone/>
                      </a:pPr>
                      <a:r>
                        <a:rPr lang="en" sz="1100"/>
                        <a:t>a-b</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17.258</a:t>
                      </a:r>
                      <a:endParaRPr sz="1100"/>
                    </a:p>
                  </a:txBody>
                  <a:tcPr marT="63500" marB="63500" marR="63500" marL="63500"/>
                </a:tc>
                <a:tc>
                  <a:txBody>
                    <a:bodyPr/>
                    <a:lstStyle/>
                    <a:p>
                      <a:pPr indent="0" lvl="0" marL="0" rtl="0" algn="l">
                        <a:spcBef>
                          <a:spcPts val="0"/>
                        </a:spcBef>
                        <a:spcAft>
                          <a:spcPts val="0"/>
                        </a:spcAft>
                        <a:buNone/>
                      </a:pPr>
                      <a:r>
                        <a:rPr lang="en" sz="1100"/>
                        <a:t>3.120</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16.423</a:t>
                      </a:r>
                      <a:endParaRPr sz="1100"/>
                    </a:p>
                  </a:txBody>
                  <a:tcPr marT="63500" marB="63500" marR="63500" marL="63500"/>
                </a:tc>
                <a:tc>
                  <a:txBody>
                    <a:bodyPr/>
                    <a:lstStyle/>
                    <a:p>
                      <a:pPr indent="0" lvl="0" marL="0" rtl="0" algn="l">
                        <a:spcBef>
                          <a:spcPts val="0"/>
                        </a:spcBef>
                        <a:spcAft>
                          <a:spcPts val="0"/>
                        </a:spcAft>
                        <a:buNone/>
                      </a:pPr>
                      <a:r>
                        <a:rPr lang="en" sz="1100"/>
                        <a:t>0.688</a:t>
                      </a:r>
                      <a:endParaRPr sz="1100"/>
                    </a:p>
                  </a:txBody>
                  <a:tcPr marT="63500" marB="63500" marR="63500" marL="63500"/>
                </a:tc>
              </a:tr>
              <a:tr h="295925">
                <a:tc>
                  <a:txBody>
                    <a:bodyPr/>
                    <a:lstStyle/>
                    <a:p>
                      <a:pPr indent="0" lvl="0" marL="0" rtl="0" algn="l">
                        <a:spcBef>
                          <a:spcPts val="0"/>
                        </a:spcBef>
                        <a:spcAft>
                          <a:spcPts val="0"/>
                        </a:spcAft>
                        <a:buNone/>
                      </a:pPr>
                      <a:r>
                        <a:rPr lang="en" sz="1100"/>
                        <a:t>b-c</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12.287</a:t>
                      </a:r>
                      <a:endParaRPr sz="1100"/>
                    </a:p>
                  </a:txBody>
                  <a:tcPr marT="63500" marB="63500" marR="63500" marL="63500"/>
                </a:tc>
                <a:tc>
                  <a:txBody>
                    <a:bodyPr/>
                    <a:lstStyle/>
                    <a:p>
                      <a:pPr indent="0" lvl="0" marL="0" rtl="0" algn="l">
                        <a:spcBef>
                          <a:spcPts val="0"/>
                        </a:spcBef>
                        <a:spcAft>
                          <a:spcPts val="0"/>
                        </a:spcAft>
                        <a:buNone/>
                      </a:pPr>
                      <a:r>
                        <a:rPr lang="en" sz="1100"/>
                        <a:t>0.584</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12.770</a:t>
                      </a:r>
                      <a:endParaRPr sz="1100"/>
                    </a:p>
                  </a:txBody>
                  <a:tcPr marT="63500" marB="63500" marR="63500" marL="63500"/>
                </a:tc>
                <a:tc>
                  <a:txBody>
                    <a:bodyPr/>
                    <a:lstStyle/>
                    <a:p>
                      <a:pPr indent="0" lvl="0" marL="0" rtl="0" algn="l">
                        <a:spcBef>
                          <a:spcPts val="0"/>
                        </a:spcBef>
                        <a:spcAft>
                          <a:spcPts val="0"/>
                        </a:spcAft>
                        <a:buNone/>
                      </a:pPr>
                      <a:r>
                        <a:rPr lang="en" sz="1100"/>
                        <a:t>0.994</a:t>
                      </a:r>
                      <a:endParaRPr sz="1100"/>
                    </a:p>
                  </a:txBody>
                  <a:tcPr marT="63500" marB="63500" marR="63500" marL="63500"/>
                </a:tc>
              </a:tr>
              <a:tr h="295925">
                <a:tc>
                  <a:txBody>
                    <a:bodyPr/>
                    <a:lstStyle/>
                    <a:p>
                      <a:pPr indent="0" lvl="0" marL="0" rtl="0" algn="l">
                        <a:spcBef>
                          <a:spcPts val="0"/>
                        </a:spcBef>
                        <a:spcAft>
                          <a:spcPts val="0"/>
                        </a:spcAft>
                        <a:buNone/>
                      </a:pPr>
                      <a:r>
                        <a:rPr lang="en" sz="1100"/>
                        <a:t>c-d</a:t>
                      </a:r>
                      <a:endParaRPr sz="1100"/>
                    </a:p>
                  </a:txBody>
                  <a:tcPr marT="63500" marB="63500" marR="63500" marL="63500"/>
                </a:tc>
                <a:tc>
                  <a:txBody>
                    <a:bodyPr/>
                    <a:lstStyle/>
                    <a:p>
                      <a:pPr indent="0" lvl="0" marL="0" rtl="0" algn="l">
                        <a:spcBef>
                          <a:spcPts val="0"/>
                        </a:spcBef>
                        <a:spcAft>
                          <a:spcPts val="0"/>
                        </a:spcAft>
                        <a:buNone/>
                      </a:pPr>
                      <a:r>
                        <a:rPr b="1" lang="en" sz="900">
                          <a:solidFill>
                            <a:srgbClr val="FF0000"/>
                          </a:solidFill>
                        </a:rPr>
                        <a:t>Collision</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19.302</a:t>
                      </a:r>
                      <a:endParaRPr sz="1100"/>
                    </a:p>
                  </a:txBody>
                  <a:tcPr marT="63500" marB="63500" marR="63500" marL="63500"/>
                </a:tc>
                <a:tc>
                  <a:txBody>
                    <a:bodyPr/>
                    <a:lstStyle/>
                    <a:p>
                      <a:pPr indent="0" lvl="0" marL="0" rtl="0" algn="l">
                        <a:spcBef>
                          <a:spcPts val="0"/>
                        </a:spcBef>
                        <a:spcAft>
                          <a:spcPts val="0"/>
                        </a:spcAft>
                        <a:buNone/>
                      </a:pPr>
                      <a:r>
                        <a:rPr lang="en" sz="1100"/>
                        <a:t>0.578</a:t>
                      </a:r>
                      <a:endParaRPr sz="1100"/>
                    </a:p>
                  </a:txBody>
                  <a:tcPr marT="63500" marB="63500" marR="63500" marL="63500"/>
                </a:tc>
                <a:tc>
                  <a:txBody>
                    <a:bodyPr/>
                    <a:lstStyle/>
                    <a:p>
                      <a:pPr indent="0" lvl="0" marL="0" rtl="0" algn="l">
                        <a:spcBef>
                          <a:spcPts val="0"/>
                        </a:spcBef>
                        <a:spcAft>
                          <a:spcPts val="0"/>
                        </a:spcAft>
                        <a:buNone/>
                      </a:pPr>
                      <a:r>
                        <a:rPr b="1" lang="en" sz="1100">
                          <a:solidFill>
                            <a:srgbClr val="38761D"/>
                          </a:solidFill>
                        </a:rPr>
                        <a:t>No</a:t>
                      </a:r>
                      <a:endParaRPr b="1" sz="1100">
                        <a:solidFill>
                          <a:srgbClr val="38761D"/>
                        </a:solidFill>
                      </a:endParaRPr>
                    </a:p>
                  </a:txBody>
                  <a:tcPr marT="63500" marB="63500" marR="63500" marL="63500"/>
                </a:tc>
                <a:tc>
                  <a:txBody>
                    <a:bodyPr/>
                    <a:lstStyle/>
                    <a:p>
                      <a:pPr indent="0" lvl="0" marL="0" rtl="0" algn="l">
                        <a:spcBef>
                          <a:spcPts val="0"/>
                        </a:spcBef>
                        <a:spcAft>
                          <a:spcPts val="0"/>
                        </a:spcAft>
                        <a:buNone/>
                      </a:pPr>
                      <a:r>
                        <a:rPr lang="en" sz="1100"/>
                        <a:t>20.042</a:t>
                      </a:r>
                      <a:endParaRPr sz="1100"/>
                    </a:p>
                  </a:txBody>
                  <a:tcPr marT="63500" marB="63500" marR="63500" marL="63500"/>
                </a:tc>
                <a:tc>
                  <a:txBody>
                    <a:bodyPr/>
                    <a:lstStyle/>
                    <a:p>
                      <a:pPr indent="0" lvl="0" marL="0" rtl="0" algn="l">
                        <a:spcBef>
                          <a:spcPts val="0"/>
                        </a:spcBef>
                        <a:spcAft>
                          <a:spcPts val="0"/>
                        </a:spcAft>
                        <a:buNone/>
                      </a:pPr>
                      <a:r>
                        <a:rPr lang="en" sz="1100"/>
                        <a:t>0.877</a:t>
                      </a:r>
                      <a:endParaRPr sz="1100"/>
                    </a:p>
                  </a:txBody>
                  <a:tcPr marT="63500" marB="63500" marR="63500" marL="63500"/>
                </a:tc>
              </a:tr>
            </a:tbl>
          </a:graphicData>
        </a:graphic>
      </p:graphicFrame>
      <p:sp>
        <p:nvSpPr>
          <p:cNvPr id="1354" name="Google Shape;1354;p67"/>
          <p:cNvSpPr txBox="1"/>
          <p:nvPr/>
        </p:nvSpPr>
        <p:spPr>
          <a:xfrm>
            <a:off x="1448263" y="608075"/>
            <a:ext cx="5945100" cy="6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t>       TEB Planner	</a:t>
            </a:r>
            <a:r>
              <a:rPr lang="en" sz="1500"/>
              <a:t>	</a:t>
            </a:r>
            <a:r>
              <a:rPr b="1" lang="en" sz="1500"/>
              <a:t>         </a:t>
            </a:r>
            <a:r>
              <a:rPr lang="en" sz="1500"/>
              <a:t>              </a:t>
            </a:r>
            <a:r>
              <a:rPr b="1" lang="en" sz="1500"/>
              <a:t>Timed Path Planner</a:t>
            </a:r>
            <a:endParaRPr b="1" sz="1500"/>
          </a:p>
          <a:p>
            <a:pPr indent="0" lvl="0" marL="0" rtl="0" algn="l">
              <a:lnSpc>
                <a:spcPct val="115000"/>
              </a:lnSpc>
              <a:spcBef>
                <a:spcPts val="0"/>
              </a:spcBef>
              <a:spcAft>
                <a:spcPts val="0"/>
              </a:spcAft>
              <a:buNone/>
            </a:pPr>
            <a:r>
              <a:t/>
            </a:r>
            <a:endParaRPr sz="1100"/>
          </a:p>
        </p:txBody>
      </p:sp>
      <p:sp>
        <p:nvSpPr>
          <p:cNvPr id="1355" name="Google Shape;1355;p67"/>
          <p:cNvSpPr txBox="1"/>
          <p:nvPr>
            <p:ph type="title"/>
          </p:nvPr>
        </p:nvSpPr>
        <p:spPr>
          <a:xfrm>
            <a:off x="720000" y="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3 Table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68"/>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8"/>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362" name="Google Shape;1362;p68"/>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sz="4800"/>
          </a:p>
        </p:txBody>
      </p:sp>
      <p:grpSp>
        <p:nvGrpSpPr>
          <p:cNvPr id="1363" name="Google Shape;1363;p68"/>
          <p:cNvGrpSpPr/>
          <p:nvPr/>
        </p:nvGrpSpPr>
        <p:grpSpPr>
          <a:xfrm flipH="1">
            <a:off x="1007489" y="540211"/>
            <a:ext cx="1889267" cy="4008760"/>
            <a:chOff x="2319665" y="540000"/>
            <a:chExt cx="1892295" cy="4015184"/>
          </a:xfrm>
        </p:grpSpPr>
        <p:sp>
          <p:nvSpPr>
            <p:cNvPr id="1364" name="Google Shape;1364;p68"/>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8"/>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8"/>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8"/>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8"/>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8"/>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8"/>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8"/>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8"/>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8"/>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8"/>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68"/>
            <p:cNvGrpSpPr/>
            <p:nvPr/>
          </p:nvGrpSpPr>
          <p:grpSpPr>
            <a:xfrm>
              <a:off x="3194661" y="748986"/>
              <a:ext cx="212047" cy="132546"/>
              <a:chOff x="3194661" y="748986"/>
              <a:chExt cx="212047" cy="132546"/>
            </a:xfrm>
          </p:grpSpPr>
          <p:sp>
            <p:nvSpPr>
              <p:cNvPr id="1377" name="Google Shape;1377;p68"/>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8"/>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68"/>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8"/>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8"/>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8"/>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8"/>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8"/>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8"/>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8"/>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8"/>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8"/>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8"/>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8"/>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8"/>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8"/>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8"/>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8"/>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8"/>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8"/>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8"/>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8"/>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8"/>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8"/>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8"/>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8"/>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8"/>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68"/>
          <p:cNvGrpSpPr/>
          <p:nvPr/>
        </p:nvGrpSpPr>
        <p:grpSpPr>
          <a:xfrm>
            <a:off x="6594914" y="684471"/>
            <a:ext cx="1541597" cy="3864500"/>
            <a:chOff x="3973904" y="1061474"/>
            <a:chExt cx="1391082" cy="3487186"/>
          </a:xfrm>
        </p:grpSpPr>
        <p:sp>
          <p:nvSpPr>
            <p:cNvPr id="1411" name="Google Shape;1411;p68"/>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8"/>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8"/>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8"/>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8"/>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8"/>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8"/>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8"/>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8"/>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8"/>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8"/>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8"/>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8"/>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8"/>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8"/>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8"/>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8"/>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8"/>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8"/>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8"/>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3" name="Shape 1473"/>
        <p:cNvGrpSpPr/>
        <p:nvPr/>
      </p:nvGrpSpPr>
      <p:grpSpPr>
        <a:xfrm>
          <a:off x="0" y="0"/>
          <a:ext cx="0" cy="0"/>
          <a:chOff x="0" y="0"/>
          <a:chExt cx="0" cy="0"/>
        </a:xfrm>
      </p:grpSpPr>
      <p:sp>
        <p:nvSpPr>
          <p:cNvPr id="1474" name="Google Shape;1474;p6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475" name="Google Shape;1475;p69"/>
          <p:cNvSpPr txBox="1"/>
          <p:nvPr>
            <p:ph idx="4294967295" type="body"/>
          </p:nvPr>
        </p:nvSpPr>
        <p:spPr>
          <a:xfrm>
            <a:off x="576750" y="1681050"/>
            <a:ext cx="7990500" cy="283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Exp 1 : lowest path </a:t>
            </a:r>
            <a:r>
              <a:rPr lang="en"/>
              <a:t>length</a:t>
            </a:r>
            <a:r>
              <a:rPr lang="en"/>
              <a:t>, highest min. distance to human</a:t>
            </a:r>
            <a:endParaRPr/>
          </a:p>
          <a:p>
            <a:pPr indent="0" lvl="0" marL="0" rtl="0" algn="l">
              <a:spcBef>
                <a:spcPts val="1600"/>
              </a:spcBef>
              <a:spcAft>
                <a:spcPts val="0"/>
              </a:spcAft>
              <a:buNone/>
            </a:pPr>
            <a:r>
              <a:rPr lang="en"/>
              <a:t>Timed local planner w</a:t>
            </a:r>
            <a:r>
              <a:rPr lang="en"/>
              <a:t>aits for the human to pass but TEB collides.</a:t>
            </a:r>
            <a:endParaRPr/>
          </a:p>
          <a:p>
            <a:pPr indent="-342900" lvl="0" marL="457200" rtl="0" algn="l">
              <a:spcBef>
                <a:spcPts val="1600"/>
              </a:spcBef>
              <a:spcAft>
                <a:spcPts val="0"/>
              </a:spcAft>
              <a:buSzPts val="1800"/>
              <a:buAutoNum type="arabicPeriod"/>
            </a:pPr>
            <a:r>
              <a:rPr lang="en"/>
              <a:t>Exp 2: social navigation had highest distance to human, baseline had shortest path distance</a:t>
            </a:r>
            <a:endParaRPr/>
          </a:p>
          <a:p>
            <a:pPr indent="-342900" lvl="0" marL="457200" rtl="0" algn="l">
              <a:spcBef>
                <a:spcPts val="0"/>
              </a:spcBef>
              <a:spcAft>
                <a:spcPts val="0"/>
              </a:spcAft>
              <a:buSzPts val="1800"/>
              <a:buAutoNum type="arabicPeriod"/>
            </a:pPr>
            <a:r>
              <a:rPr lang="en"/>
              <a:t>Baseline always considers humans as static in a time step</a:t>
            </a:r>
            <a:endParaRPr/>
          </a:p>
          <a:p>
            <a:pPr indent="-342900" lvl="0" marL="457200" rtl="0" algn="l">
              <a:spcBef>
                <a:spcPts val="0"/>
              </a:spcBef>
              <a:spcAft>
                <a:spcPts val="0"/>
              </a:spcAft>
              <a:buSzPts val="1800"/>
              <a:buAutoNum type="arabicPeriod"/>
            </a:pPr>
            <a:r>
              <a:rPr lang="en"/>
              <a:t>Social navigation predicted future positions of humans and plans a path avoiding those.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70"/>
          <p:cNvSpPr txBox="1"/>
          <p:nvPr>
            <p:ph type="title"/>
          </p:nvPr>
        </p:nvSpPr>
        <p:spPr>
          <a:xfrm>
            <a:off x="651200" y="41635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Failure Cases</a:t>
            </a:r>
            <a:endParaRPr sz="2800"/>
          </a:p>
        </p:txBody>
      </p:sp>
      <p:sp>
        <p:nvSpPr>
          <p:cNvPr id="1481" name="Google Shape;1481;p70"/>
          <p:cNvSpPr txBox="1"/>
          <p:nvPr>
            <p:ph idx="4294967295" type="subTitle"/>
          </p:nvPr>
        </p:nvSpPr>
        <p:spPr>
          <a:xfrm>
            <a:off x="6513975" y="3740100"/>
            <a:ext cx="2143500" cy="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Lidar scans sometimes miss narrow objects</a:t>
            </a:r>
            <a:endParaRPr sz="1400"/>
          </a:p>
        </p:txBody>
      </p:sp>
      <p:sp>
        <p:nvSpPr>
          <p:cNvPr id="1482" name="Google Shape;1482;p70"/>
          <p:cNvSpPr txBox="1"/>
          <p:nvPr>
            <p:ph idx="4294967295" type="subTitle"/>
          </p:nvPr>
        </p:nvSpPr>
        <p:spPr>
          <a:xfrm>
            <a:off x="6513972" y="3388576"/>
            <a:ext cx="19104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Sensing</a:t>
            </a:r>
            <a:endParaRPr>
              <a:latin typeface="Poppins Black"/>
              <a:ea typeface="Poppins Black"/>
              <a:cs typeface="Poppins Black"/>
              <a:sym typeface="Poppins Black"/>
            </a:endParaRPr>
          </a:p>
        </p:txBody>
      </p:sp>
      <p:sp>
        <p:nvSpPr>
          <p:cNvPr id="1483" name="Google Shape;1483;p70"/>
          <p:cNvSpPr txBox="1"/>
          <p:nvPr>
            <p:ph idx="4294967295" type="subTitle"/>
          </p:nvPr>
        </p:nvSpPr>
        <p:spPr>
          <a:xfrm>
            <a:off x="6862322" y="1111900"/>
            <a:ext cx="19104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Velocity of the Robot</a:t>
            </a:r>
            <a:endParaRPr>
              <a:latin typeface="Poppins Black"/>
              <a:ea typeface="Poppins Black"/>
              <a:cs typeface="Poppins Black"/>
              <a:sym typeface="Poppins Black"/>
            </a:endParaRPr>
          </a:p>
        </p:txBody>
      </p:sp>
      <p:sp>
        <p:nvSpPr>
          <p:cNvPr id="1484" name="Google Shape;1484;p70"/>
          <p:cNvSpPr txBox="1"/>
          <p:nvPr>
            <p:ph idx="4294967295" type="subTitle"/>
          </p:nvPr>
        </p:nvSpPr>
        <p:spPr>
          <a:xfrm>
            <a:off x="6862322" y="1719362"/>
            <a:ext cx="19104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robot is able to replan fast enough, but the robot’s velocity is not high enough to avoid the human.</a:t>
            </a:r>
            <a:endParaRPr sz="1400"/>
          </a:p>
        </p:txBody>
      </p:sp>
      <p:sp>
        <p:nvSpPr>
          <p:cNvPr id="1485" name="Google Shape;1485;p70"/>
          <p:cNvSpPr/>
          <p:nvPr/>
        </p:nvSpPr>
        <p:spPr>
          <a:xfrm>
            <a:off x="6613694" y="1794130"/>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0"/>
          <p:cNvSpPr/>
          <p:nvPr/>
        </p:nvSpPr>
        <p:spPr>
          <a:xfrm>
            <a:off x="6613694" y="3170855"/>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txBox="1"/>
          <p:nvPr>
            <p:ph idx="4294967295" type="subTitle"/>
          </p:nvPr>
        </p:nvSpPr>
        <p:spPr>
          <a:xfrm>
            <a:off x="0" y="1416550"/>
            <a:ext cx="2007000" cy="92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Limited field of view, hinders robot’s detection ability</a:t>
            </a:r>
            <a:endParaRPr sz="1400"/>
          </a:p>
        </p:txBody>
      </p:sp>
      <p:sp>
        <p:nvSpPr>
          <p:cNvPr id="1488" name="Google Shape;1488;p70"/>
          <p:cNvSpPr txBox="1"/>
          <p:nvPr>
            <p:ph idx="4294967295" type="subTitle"/>
          </p:nvPr>
        </p:nvSpPr>
        <p:spPr>
          <a:xfrm>
            <a:off x="3" y="1111900"/>
            <a:ext cx="1911900" cy="3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Poppins Black"/>
                <a:ea typeface="Poppins Black"/>
                <a:cs typeface="Poppins Black"/>
                <a:sym typeface="Poppins Black"/>
              </a:rPr>
              <a:t>Blindspot</a:t>
            </a:r>
            <a:endParaRPr>
              <a:latin typeface="Poppins Black"/>
              <a:ea typeface="Poppins Black"/>
              <a:cs typeface="Poppins Black"/>
              <a:sym typeface="Poppins Black"/>
            </a:endParaRPr>
          </a:p>
        </p:txBody>
      </p:sp>
      <p:sp>
        <p:nvSpPr>
          <p:cNvPr id="1489" name="Google Shape;1489;p70"/>
          <p:cNvSpPr/>
          <p:nvPr/>
        </p:nvSpPr>
        <p:spPr>
          <a:xfrm>
            <a:off x="2006997" y="1335942"/>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490" name="Google Shape;1490;p70"/>
          <p:cNvGrpSpPr/>
          <p:nvPr/>
        </p:nvGrpSpPr>
        <p:grpSpPr>
          <a:xfrm>
            <a:off x="2954927" y="1597012"/>
            <a:ext cx="3256837" cy="2798228"/>
            <a:chOff x="2922397" y="1693395"/>
            <a:chExt cx="3387950" cy="2910879"/>
          </a:xfrm>
        </p:grpSpPr>
        <p:sp>
          <p:nvSpPr>
            <p:cNvPr id="1491" name="Google Shape;1491;p70"/>
            <p:cNvSpPr/>
            <p:nvPr/>
          </p:nvSpPr>
          <p:spPr>
            <a:xfrm>
              <a:off x="2922397" y="4406485"/>
              <a:ext cx="3387950" cy="197789"/>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70"/>
            <p:cNvGrpSpPr/>
            <p:nvPr/>
          </p:nvGrpSpPr>
          <p:grpSpPr>
            <a:xfrm>
              <a:off x="3201931" y="1693395"/>
              <a:ext cx="2740138" cy="1406945"/>
              <a:chOff x="3053774" y="1737895"/>
              <a:chExt cx="3098652" cy="1591027"/>
            </a:xfrm>
          </p:grpSpPr>
          <p:sp>
            <p:nvSpPr>
              <p:cNvPr id="1493" name="Google Shape;1493;p70"/>
              <p:cNvSpPr/>
              <p:nvPr/>
            </p:nvSpPr>
            <p:spPr>
              <a:xfrm>
                <a:off x="3053774" y="2164626"/>
                <a:ext cx="993763" cy="1164296"/>
              </a:xfrm>
              <a:custGeom>
                <a:rect b="b" l="l" r="r" t="t"/>
                <a:pathLst>
                  <a:path extrusionOk="0" h="55575" w="47435">
                    <a:moveTo>
                      <a:pt x="23351" y="18014"/>
                    </a:moveTo>
                    <a:lnTo>
                      <a:pt x="26353" y="34492"/>
                    </a:lnTo>
                    <a:lnTo>
                      <a:pt x="12509" y="37027"/>
                    </a:lnTo>
                    <a:lnTo>
                      <a:pt x="23351" y="18014"/>
                    </a:lnTo>
                    <a:close/>
                    <a:moveTo>
                      <a:pt x="32991" y="1"/>
                    </a:moveTo>
                    <a:lnTo>
                      <a:pt x="20448" y="2269"/>
                    </a:lnTo>
                    <a:lnTo>
                      <a:pt x="1" y="38562"/>
                    </a:lnTo>
                    <a:lnTo>
                      <a:pt x="2202" y="50537"/>
                    </a:lnTo>
                    <a:lnTo>
                      <a:pt x="28421" y="45767"/>
                    </a:lnTo>
                    <a:lnTo>
                      <a:pt x="30222" y="55574"/>
                    </a:lnTo>
                    <a:lnTo>
                      <a:pt x="42731" y="53272"/>
                    </a:lnTo>
                    <a:lnTo>
                      <a:pt x="40963" y="43499"/>
                    </a:lnTo>
                    <a:lnTo>
                      <a:pt x="47434" y="42298"/>
                    </a:lnTo>
                    <a:lnTo>
                      <a:pt x="45366" y="31023"/>
                    </a:lnTo>
                    <a:lnTo>
                      <a:pt x="38895" y="32191"/>
                    </a:lnTo>
                    <a:lnTo>
                      <a:pt x="329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a:off x="4150947" y="1737895"/>
                <a:ext cx="959510" cy="1206469"/>
              </a:xfrm>
              <a:custGeom>
                <a:rect b="b" l="l" r="r" t="t"/>
                <a:pathLst>
                  <a:path extrusionOk="0" h="57588" w="45800">
                    <a:moveTo>
                      <a:pt x="22263" y="1"/>
                    </a:moveTo>
                    <a:cubicBezTo>
                      <a:pt x="16838" y="1"/>
                      <a:pt x="12437" y="1448"/>
                      <a:pt x="9107" y="4358"/>
                    </a:cubicBezTo>
                    <a:cubicBezTo>
                      <a:pt x="4837" y="8061"/>
                      <a:pt x="2035" y="15166"/>
                      <a:pt x="667" y="25640"/>
                    </a:cubicBezTo>
                    <a:cubicBezTo>
                      <a:pt x="134" y="29543"/>
                      <a:pt x="0" y="33513"/>
                      <a:pt x="267" y="37449"/>
                    </a:cubicBezTo>
                    <a:cubicBezTo>
                      <a:pt x="534" y="41051"/>
                      <a:pt x="1201" y="43987"/>
                      <a:pt x="2235" y="46188"/>
                    </a:cubicBezTo>
                    <a:cubicBezTo>
                      <a:pt x="3569" y="49157"/>
                      <a:pt x="5704" y="51692"/>
                      <a:pt x="8373" y="53594"/>
                    </a:cubicBezTo>
                    <a:cubicBezTo>
                      <a:pt x="10975" y="55428"/>
                      <a:pt x="14611" y="56663"/>
                      <a:pt x="19214" y="57263"/>
                    </a:cubicBezTo>
                    <a:cubicBezTo>
                      <a:pt x="20862" y="57479"/>
                      <a:pt x="22426" y="57587"/>
                      <a:pt x="23904" y="57587"/>
                    </a:cubicBezTo>
                    <a:cubicBezTo>
                      <a:pt x="29725" y="57587"/>
                      <a:pt x="34221" y="55911"/>
                      <a:pt x="37360" y="52560"/>
                    </a:cubicBezTo>
                    <a:cubicBezTo>
                      <a:pt x="41296" y="48357"/>
                      <a:pt x="43932" y="41252"/>
                      <a:pt x="45199" y="31244"/>
                    </a:cubicBezTo>
                    <a:cubicBezTo>
                      <a:pt x="45766" y="26908"/>
                      <a:pt x="45800" y="22538"/>
                      <a:pt x="45333" y="18202"/>
                    </a:cubicBezTo>
                    <a:cubicBezTo>
                      <a:pt x="45132" y="16167"/>
                      <a:pt x="44699" y="14165"/>
                      <a:pt x="43998" y="12264"/>
                    </a:cubicBezTo>
                    <a:cubicBezTo>
                      <a:pt x="43298" y="10429"/>
                      <a:pt x="42297" y="8695"/>
                      <a:pt x="41063" y="7160"/>
                    </a:cubicBezTo>
                    <a:cubicBezTo>
                      <a:pt x="39629" y="5393"/>
                      <a:pt x="37827" y="3925"/>
                      <a:pt x="35792" y="2857"/>
                    </a:cubicBezTo>
                    <a:cubicBezTo>
                      <a:pt x="33558" y="1623"/>
                      <a:pt x="30622" y="789"/>
                      <a:pt x="26919" y="322"/>
                    </a:cubicBezTo>
                    <a:cubicBezTo>
                      <a:pt x="25292" y="108"/>
                      <a:pt x="23740" y="1"/>
                      <a:pt x="2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4247380" y="1833741"/>
                <a:ext cx="766644" cy="1014818"/>
              </a:xfrm>
              <a:custGeom>
                <a:rect b="b" l="l" r="r" t="t"/>
                <a:pathLst>
                  <a:path extrusionOk="0" h="48440" w="36594">
                    <a:moveTo>
                      <a:pt x="17690" y="0"/>
                    </a:moveTo>
                    <a:cubicBezTo>
                      <a:pt x="13357" y="0"/>
                      <a:pt x="10025" y="1075"/>
                      <a:pt x="7506" y="3253"/>
                    </a:cubicBezTo>
                    <a:cubicBezTo>
                      <a:pt x="5171" y="5287"/>
                      <a:pt x="2102" y="10091"/>
                      <a:pt x="601" y="21666"/>
                    </a:cubicBezTo>
                    <a:cubicBezTo>
                      <a:pt x="134" y="25268"/>
                      <a:pt x="1" y="28904"/>
                      <a:pt x="234" y="32540"/>
                    </a:cubicBezTo>
                    <a:cubicBezTo>
                      <a:pt x="468" y="35576"/>
                      <a:pt x="1001" y="37944"/>
                      <a:pt x="1802" y="39612"/>
                    </a:cubicBezTo>
                    <a:lnTo>
                      <a:pt x="1802" y="39679"/>
                    </a:lnTo>
                    <a:cubicBezTo>
                      <a:pt x="2803" y="41914"/>
                      <a:pt x="4404" y="43848"/>
                      <a:pt x="6405" y="45249"/>
                    </a:cubicBezTo>
                    <a:cubicBezTo>
                      <a:pt x="8407" y="46684"/>
                      <a:pt x="11375" y="47651"/>
                      <a:pt x="15178" y="48118"/>
                    </a:cubicBezTo>
                    <a:cubicBezTo>
                      <a:pt x="16279" y="48285"/>
                      <a:pt x="17346" y="48352"/>
                      <a:pt x="18347" y="48385"/>
                    </a:cubicBezTo>
                    <a:lnTo>
                      <a:pt x="18347" y="48418"/>
                    </a:lnTo>
                    <a:cubicBezTo>
                      <a:pt x="18707" y="48433"/>
                      <a:pt x="19060" y="48440"/>
                      <a:pt x="19405" y="48440"/>
                    </a:cubicBezTo>
                    <a:cubicBezTo>
                      <a:pt x="23893" y="48440"/>
                      <a:pt x="27158" y="47234"/>
                      <a:pt x="29388" y="44849"/>
                    </a:cubicBezTo>
                    <a:cubicBezTo>
                      <a:pt x="32657" y="41380"/>
                      <a:pt x="34892" y="35075"/>
                      <a:pt x="36026" y="26102"/>
                    </a:cubicBezTo>
                    <a:cubicBezTo>
                      <a:pt x="36560" y="22133"/>
                      <a:pt x="36593" y="18097"/>
                      <a:pt x="36160" y="14127"/>
                    </a:cubicBezTo>
                    <a:cubicBezTo>
                      <a:pt x="35993" y="12459"/>
                      <a:pt x="35659" y="10858"/>
                      <a:pt x="35092" y="9290"/>
                    </a:cubicBezTo>
                    <a:cubicBezTo>
                      <a:pt x="34559" y="7889"/>
                      <a:pt x="33791" y="6588"/>
                      <a:pt x="32857" y="5421"/>
                    </a:cubicBezTo>
                    <a:cubicBezTo>
                      <a:pt x="31790" y="4153"/>
                      <a:pt x="30456" y="3086"/>
                      <a:pt x="28988" y="2319"/>
                    </a:cubicBezTo>
                    <a:cubicBezTo>
                      <a:pt x="27253" y="1385"/>
                      <a:pt x="24818" y="717"/>
                      <a:pt x="21749" y="284"/>
                    </a:cubicBezTo>
                    <a:cubicBezTo>
                      <a:pt x="20682" y="150"/>
                      <a:pt x="19615" y="50"/>
                      <a:pt x="18647" y="17"/>
                    </a:cubicBezTo>
                    <a:cubicBezTo>
                      <a:pt x="18323" y="6"/>
                      <a:pt x="18004" y="0"/>
                      <a:pt x="17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4364092" y="1877422"/>
                <a:ext cx="439573" cy="439573"/>
              </a:xfrm>
              <a:custGeom>
                <a:rect b="b" l="l" r="r" t="t"/>
                <a:pathLst>
                  <a:path extrusionOk="0" h="20982" w="20982">
                    <a:moveTo>
                      <a:pt x="10464" y="4237"/>
                    </a:moveTo>
                    <a:cubicBezTo>
                      <a:pt x="13744" y="4237"/>
                      <a:pt x="16861" y="6859"/>
                      <a:pt x="16745" y="10708"/>
                    </a:cubicBezTo>
                    <a:cubicBezTo>
                      <a:pt x="16647" y="14115"/>
                      <a:pt x="13847" y="16781"/>
                      <a:pt x="10461" y="16781"/>
                    </a:cubicBezTo>
                    <a:cubicBezTo>
                      <a:pt x="10399" y="16781"/>
                      <a:pt x="10337" y="16781"/>
                      <a:pt x="10274" y="16779"/>
                    </a:cubicBezTo>
                    <a:cubicBezTo>
                      <a:pt x="4704" y="16545"/>
                      <a:pt x="2168" y="9740"/>
                      <a:pt x="6238" y="5938"/>
                    </a:cubicBezTo>
                    <a:cubicBezTo>
                      <a:pt x="7496" y="4762"/>
                      <a:pt x="8997" y="4237"/>
                      <a:pt x="10464" y="4237"/>
                    </a:cubicBezTo>
                    <a:close/>
                    <a:moveTo>
                      <a:pt x="10074" y="0"/>
                    </a:moveTo>
                    <a:lnTo>
                      <a:pt x="9740" y="934"/>
                    </a:lnTo>
                    <a:cubicBezTo>
                      <a:pt x="9207" y="1001"/>
                      <a:pt x="8706" y="1068"/>
                      <a:pt x="8173" y="1201"/>
                    </a:cubicBezTo>
                    <a:lnTo>
                      <a:pt x="7572" y="367"/>
                    </a:lnTo>
                    <a:lnTo>
                      <a:pt x="6071" y="934"/>
                    </a:lnTo>
                    <a:lnTo>
                      <a:pt x="6171" y="1935"/>
                    </a:lnTo>
                    <a:cubicBezTo>
                      <a:pt x="5671" y="2202"/>
                      <a:pt x="5237" y="2469"/>
                      <a:pt x="4804" y="2769"/>
                    </a:cubicBezTo>
                    <a:lnTo>
                      <a:pt x="3903" y="2268"/>
                    </a:lnTo>
                    <a:lnTo>
                      <a:pt x="2769" y="3336"/>
                    </a:lnTo>
                    <a:lnTo>
                      <a:pt x="3236" y="4236"/>
                    </a:lnTo>
                    <a:cubicBezTo>
                      <a:pt x="2869" y="4637"/>
                      <a:pt x="2569" y="5104"/>
                      <a:pt x="2302" y="5537"/>
                    </a:cubicBezTo>
                    <a:lnTo>
                      <a:pt x="1268" y="5404"/>
                    </a:lnTo>
                    <a:lnTo>
                      <a:pt x="634" y="6838"/>
                    </a:lnTo>
                    <a:lnTo>
                      <a:pt x="1401" y="7505"/>
                    </a:lnTo>
                    <a:cubicBezTo>
                      <a:pt x="1234" y="8006"/>
                      <a:pt x="1101" y="8540"/>
                      <a:pt x="1034" y="9073"/>
                    </a:cubicBezTo>
                    <a:lnTo>
                      <a:pt x="34" y="9307"/>
                    </a:lnTo>
                    <a:lnTo>
                      <a:pt x="0" y="10875"/>
                    </a:lnTo>
                    <a:lnTo>
                      <a:pt x="968" y="11208"/>
                    </a:lnTo>
                    <a:cubicBezTo>
                      <a:pt x="1001" y="11742"/>
                      <a:pt x="1101" y="12276"/>
                      <a:pt x="1201" y="12809"/>
                    </a:cubicBezTo>
                    <a:lnTo>
                      <a:pt x="367" y="13410"/>
                    </a:lnTo>
                    <a:lnTo>
                      <a:pt x="934" y="14877"/>
                    </a:lnTo>
                    <a:lnTo>
                      <a:pt x="1968" y="14811"/>
                    </a:lnTo>
                    <a:cubicBezTo>
                      <a:pt x="2202" y="15278"/>
                      <a:pt x="2469" y="15745"/>
                      <a:pt x="2802" y="16178"/>
                    </a:cubicBezTo>
                    <a:lnTo>
                      <a:pt x="2268" y="17046"/>
                    </a:lnTo>
                    <a:lnTo>
                      <a:pt x="3336" y="18213"/>
                    </a:lnTo>
                    <a:lnTo>
                      <a:pt x="4270" y="17746"/>
                    </a:lnTo>
                    <a:cubicBezTo>
                      <a:pt x="4670" y="18080"/>
                      <a:pt x="5104" y="18413"/>
                      <a:pt x="5571" y="18680"/>
                    </a:cubicBezTo>
                    <a:lnTo>
                      <a:pt x="5404" y="19681"/>
                    </a:lnTo>
                    <a:lnTo>
                      <a:pt x="6838" y="20348"/>
                    </a:lnTo>
                    <a:lnTo>
                      <a:pt x="7506" y="19581"/>
                    </a:lnTo>
                    <a:cubicBezTo>
                      <a:pt x="8039" y="19748"/>
                      <a:pt x="8540" y="19848"/>
                      <a:pt x="9073" y="19948"/>
                    </a:cubicBezTo>
                    <a:lnTo>
                      <a:pt x="9340" y="20915"/>
                    </a:lnTo>
                    <a:lnTo>
                      <a:pt x="10908" y="20982"/>
                    </a:lnTo>
                    <a:lnTo>
                      <a:pt x="11208" y="20014"/>
                    </a:lnTo>
                    <a:cubicBezTo>
                      <a:pt x="11742" y="19981"/>
                      <a:pt x="12276" y="19881"/>
                      <a:pt x="12809" y="19748"/>
                    </a:cubicBezTo>
                    <a:lnTo>
                      <a:pt x="13410" y="20582"/>
                    </a:lnTo>
                    <a:lnTo>
                      <a:pt x="14911" y="20014"/>
                    </a:lnTo>
                    <a:lnTo>
                      <a:pt x="14811" y="19014"/>
                    </a:lnTo>
                    <a:cubicBezTo>
                      <a:pt x="15278" y="18780"/>
                      <a:pt x="15745" y="18480"/>
                      <a:pt x="16178" y="18180"/>
                    </a:cubicBezTo>
                    <a:lnTo>
                      <a:pt x="17046" y="18713"/>
                    </a:lnTo>
                    <a:lnTo>
                      <a:pt x="18213" y="17613"/>
                    </a:lnTo>
                    <a:lnTo>
                      <a:pt x="17746" y="16712"/>
                    </a:lnTo>
                    <a:cubicBezTo>
                      <a:pt x="18113" y="16312"/>
                      <a:pt x="18413" y="15878"/>
                      <a:pt x="18680" y="15411"/>
                    </a:cubicBezTo>
                    <a:lnTo>
                      <a:pt x="19681" y="15545"/>
                    </a:lnTo>
                    <a:lnTo>
                      <a:pt x="20348" y="14110"/>
                    </a:lnTo>
                    <a:lnTo>
                      <a:pt x="19581" y="13443"/>
                    </a:lnTo>
                    <a:cubicBezTo>
                      <a:pt x="19748" y="12943"/>
                      <a:pt x="19881" y="12442"/>
                      <a:pt x="19948" y="11909"/>
                    </a:cubicBezTo>
                    <a:lnTo>
                      <a:pt x="20948" y="11642"/>
                    </a:lnTo>
                    <a:lnTo>
                      <a:pt x="20982" y="10074"/>
                    </a:lnTo>
                    <a:lnTo>
                      <a:pt x="20014" y="9740"/>
                    </a:lnTo>
                    <a:cubicBezTo>
                      <a:pt x="19981" y="9207"/>
                      <a:pt x="19881" y="8673"/>
                      <a:pt x="19781" y="8173"/>
                    </a:cubicBezTo>
                    <a:lnTo>
                      <a:pt x="20615" y="7539"/>
                    </a:lnTo>
                    <a:lnTo>
                      <a:pt x="20048" y="6071"/>
                    </a:lnTo>
                    <a:lnTo>
                      <a:pt x="19014" y="6138"/>
                    </a:lnTo>
                    <a:cubicBezTo>
                      <a:pt x="18780" y="5671"/>
                      <a:pt x="18513" y="5237"/>
                      <a:pt x="18180" y="4804"/>
                    </a:cubicBezTo>
                    <a:lnTo>
                      <a:pt x="18714" y="3903"/>
                    </a:lnTo>
                    <a:lnTo>
                      <a:pt x="17613" y="2769"/>
                    </a:lnTo>
                    <a:lnTo>
                      <a:pt x="16712" y="3236"/>
                    </a:lnTo>
                    <a:cubicBezTo>
                      <a:pt x="16312" y="2869"/>
                      <a:pt x="15878" y="2569"/>
                      <a:pt x="15411" y="2268"/>
                    </a:cubicBezTo>
                    <a:lnTo>
                      <a:pt x="15578" y="1268"/>
                    </a:lnTo>
                    <a:lnTo>
                      <a:pt x="14110" y="601"/>
                    </a:lnTo>
                    <a:lnTo>
                      <a:pt x="13476" y="1401"/>
                    </a:lnTo>
                    <a:cubicBezTo>
                      <a:pt x="12943" y="1234"/>
                      <a:pt x="12442" y="1101"/>
                      <a:pt x="11909" y="1034"/>
                    </a:cubicBezTo>
                    <a:lnTo>
                      <a:pt x="11642" y="33"/>
                    </a:lnTo>
                    <a:lnTo>
                      <a:pt x="100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0"/>
              <p:cNvSpPr/>
              <p:nvPr/>
            </p:nvSpPr>
            <p:spPr>
              <a:xfrm>
                <a:off x="4645011" y="2552494"/>
                <a:ext cx="297720" cy="297720"/>
              </a:xfrm>
              <a:custGeom>
                <a:rect b="b" l="l" r="r" t="t"/>
                <a:pathLst>
                  <a:path extrusionOk="0" h="14211" w="14211">
                    <a:moveTo>
                      <a:pt x="7106" y="5268"/>
                    </a:moveTo>
                    <a:cubicBezTo>
                      <a:pt x="7401" y="5268"/>
                      <a:pt x="7708" y="5341"/>
                      <a:pt x="8006" y="5504"/>
                    </a:cubicBezTo>
                    <a:cubicBezTo>
                      <a:pt x="8907" y="6004"/>
                      <a:pt x="9241" y="7105"/>
                      <a:pt x="8740" y="8006"/>
                    </a:cubicBezTo>
                    <a:cubicBezTo>
                      <a:pt x="8379" y="8668"/>
                      <a:pt x="7746" y="8984"/>
                      <a:pt x="7117" y="8984"/>
                    </a:cubicBezTo>
                    <a:cubicBezTo>
                      <a:pt x="6352" y="8984"/>
                      <a:pt x="5594" y="8517"/>
                      <a:pt x="5338" y="7639"/>
                    </a:cubicBezTo>
                    <a:cubicBezTo>
                      <a:pt x="4966" y="6390"/>
                      <a:pt x="5949" y="5268"/>
                      <a:pt x="7106" y="5268"/>
                    </a:cubicBezTo>
                    <a:close/>
                    <a:moveTo>
                      <a:pt x="7339" y="0"/>
                    </a:moveTo>
                    <a:lnTo>
                      <a:pt x="7072" y="634"/>
                    </a:lnTo>
                    <a:cubicBezTo>
                      <a:pt x="6739" y="634"/>
                      <a:pt x="6372" y="667"/>
                      <a:pt x="6005" y="734"/>
                    </a:cubicBezTo>
                    <a:lnTo>
                      <a:pt x="5638" y="167"/>
                    </a:lnTo>
                    <a:lnTo>
                      <a:pt x="4604" y="467"/>
                    </a:lnTo>
                    <a:lnTo>
                      <a:pt x="4604" y="1134"/>
                    </a:lnTo>
                    <a:cubicBezTo>
                      <a:pt x="4270" y="1301"/>
                      <a:pt x="3937" y="1468"/>
                      <a:pt x="3637" y="1635"/>
                    </a:cubicBezTo>
                    <a:lnTo>
                      <a:pt x="3070" y="1234"/>
                    </a:lnTo>
                    <a:lnTo>
                      <a:pt x="2236" y="1902"/>
                    </a:lnTo>
                    <a:lnTo>
                      <a:pt x="2503" y="2535"/>
                    </a:lnTo>
                    <a:cubicBezTo>
                      <a:pt x="2269" y="2802"/>
                      <a:pt x="2036" y="3069"/>
                      <a:pt x="1802" y="3369"/>
                    </a:cubicBezTo>
                    <a:lnTo>
                      <a:pt x="1135" y="3202"/>
                    </a:lnTo>
                    <a:lnTo>
                      <a:pt x="635" y="4170"/>
                    </a:lnTo>
                    <a:lnTo>
                      <a:pt x="1102" y="4637"/>
                    </a:lnTo>
                    <a:cubicBezTo>
                      <a:pt x="968" y="4970"/>
                      <a:pt x="868" y="5337"/>
                      <a:pt x="801" y="5671"/>
                    </a:cubicBezTo>
                    <a:lnTo>
                      <a:pt x="101" y="5804"/>
                    </a:lnTo>
                    <a:lnTo>
                      <a:pt x="1" y="6872"/>
                    </a:lnTo>
                    <a:lnTo>
                      <a:pt x="635" y="7139"/>
                    </a:lnTo>
                    <a:cubicBezTo>
                      <a:pt x="635" y="7472"/>
                      <a:pt x="668" y="7839"/>
                      <a:pt x="735" y="8206"/>
                    </a:cubicBezTo>
                    <a:lnTo>
                      <a:pt x="134" y="8573"/>
                    </a:lnTo>
                    <a:lnTo>
                      <a:pt x="434" y="9607"/>
                    </a:lnTo>
                    <a:lnTo>
                      <a:pt x="1135" y="9607"/>
                    </a:lnTo>
                    <a:cubicBezTo>
                      <a:pt x="1268" y="9941"/>
                      <a:pt x="1435" y="10241"/>
                      <a:pt x="1635" y="10574"/>
                    </a:cubicBezTo>
                    <a:lnTo>
                      <a:pt x="1235" y="11141"/>
                    </a:lnTo>
                    <a:lnTo>
                      <a:pt x="1902" y="11975"/>
                    </a:lnTo>
                    <a:lnTo>
                      <a:pt x="2536" y="11675"/>
                    </a:lnTo>
                    <a:cubicBezTo>
                      <a:pt x="2803" y="11942"/>
                      <a:pt x="3070" y="12176"/>
                      <a:pt x="3370" y="12376"/>
                    </a:cubicBezTo>
                    <a:lnTo>
                      <a:pt x="3236" y="13076"/>
                    </a:lnTo>
                    <a:lnTo>
                      <a:pt x="4170" y="13577"/>
                    </a:lnTo>
                    <a:lnTo>
                      <a:pt x="4637" y="13110"/>
                    </a:lnTo>
                    <a:cubicBezTo>
                      <a:pt x="4971" y="13243"/>
                      <a:pt x="5338" y="13343"/>
                      <a:pt x="5671" y="13410"/>
                    </a:cubicBezTo>
                    <a:lnTo>
                      <a:pt x="5805" y="14110"/>
                    </a:lnTo>
                    <a:lnTo>
                      <a:pt x="6872" y="14210"/>
                    </a:lnTo>
                    <a:lnTo>
                      <a:pt x="7139" y="13577"/>
                    </a:lnTo>
                    <a:cubicBezTo>
                      <a:pt x="7506" y="13577"/>
                      <a:pt x="7873" y="13543"/>
                      <a:pt x="8240" y="13510"/>
                    </a:cubicBezTo>
                    <a:lnTo>
                      <a:pt x="8607" y="14077"/>
                    </a:lnTo>
                    <a:lnTo>
                      <a:pt x="9608" y="13777"/>
                    </a:lnTo>
                    <a:lnTo>
                      <a:pt x="9608" y="13076"/>
                    </a:lnTo>
                    <a:cubicBezTo>
                      <a:pt x="9941" y="12943"/>
                      <a:pt x="10275" y="12776"/>
                      <a:pt x="10575" y="12576"/>
                    </a:cubicBezTo>
                    <a:lnTo>
                      <a:pt x="11142" y="13009"/>
                    </a:lnTo>
                    <a:lnTo>
                      <a:pt x="11976" y="12342"/>
                    </a:lnTo>
                    <a:lnTo>
                      <a:pt x="11709" y="11709"/>
                    </a:lnTo>
                    <a:cubicBezTo>
                      <a:pt x="11976" y="11442"/>
                      <a:pt x="12209" y="11175"/>
                      <a:pt x="12410" y="10875"/>
                    </a:cubicBezTo>
                    <a:lnTo>
                      <a:pt x="13077" y="11008"/>
                    </a:lnTo>
                    <a:lnTo>
                      <a:pt x="13610" y="10074"/>
                    </a:lnTo>
                    <a:lnTo>
                      <a:pt x="13110" y="9607"/>
                    </a:lnTo>
                    <a:cubicBezTo>
                      <a:pt x="13244" y="9240"/>
                      <a:pt x="13344" y="8907"/>
                      <a:pt x="13444" y="8573"/>
                    </a:cubicBezTo>
                    <a:lnTo>
                      <a:pt x="14111" y="8440"/>
                    </a:lnTo>
                    <a:lnTo>
                      <a:pt x="14211" y="7372"/>
                    </a:lnTo>
                    <a:lnTo>
                      <a:pt x="13577" y="7105"/>
                    </a:lnTo>
                    <a:cubicBezTo>
                      <a:pt x="13577" y="6738"/>
                      <a:pt x="13544" y="6371"/>
                      <a:pt x="13477" y="6038"/>
                    </a:cubicBezTo>
                    <a:lnTo>
                      <a:pt x="14077" y="5671"/>
                    </a:lnTo>
                    <a:lnTo>
                      <a:pt x="13777" y="4637"/>
                    </a:lnTo>
                    <a:lnTo>
                      <a:pt x="13077" y="4637"/>
                    </a:lnTo>
                    <a:cubicBezTo>
                      <a:pt x="12943" y="4303"/>
                      <a:pt x="12777" y="3970"/>
                      <a:pt x="12576" y="3669"/>
                    </a:cubicBezTo>
                    <a:lnTo>
                      <a:pt x="12977" y="3102"/>
                    </a:lnTo>
                    <a:lnTo>
                      <a:pt x="12310" y="2268"/>
                    </a:lnTo>
                    <a:lnTo>
                      <a:pt x="11676" y="2535"/>
                    </a:lnTo>
                    <a:cubicBezTo>
                      <a:pt x="11409" y="2268"/>
                      <a:pt x="11142" y="2035"/>
                      <a:pt x="10842" y="1835"/>
                    </a:cubicBezTo>
                    <a:lnTo>
                      <a:pt x="11009" y="1134"/>
                    </a:lnTo>
                    <a:lnTo>
                      <a:pt x="10041" y="634"/>
                    </a:lnTo>
                    <a:lnTo>
                      <a:pt x="9574" y="1134"/>
                    </a:lnTo>
                    <a:cubicBezTo>
                      <a:pt x="9241" y="1001"/>
                      <a:pt x="8874" y="867"/>
                      <a:pt x="8540" y="801"/>
                    </a:cubicBezTo>
                    <a:lnTo>
                      <a:pt x="8407" y="134"/>
                    </a:lnTo>
                    <a:lnTo>
                      <a:pt x="7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p:cNvSpPr/>
              <p:nvPr/>
            </p:nvSpPr>
            <p:spPr>
              <a:xfrm>
                <a:off x="4724684" y="2203760"/>
                <a:ext cx="339662" cy="339662"/>
              </a:xfrm>
              <a:custGeom>
                <a:rect b="b" l="l" r="r" t="t"/>
                <a:pathLst>
                  <a:path extrusionOk="0" h="16213" w="16213">
                    <a:moveTo>
                      <a:pt x="8074" y="5135"/>
                    </a:moveTo>
                    <a:cubicBezTo>
                      <a:pt x="9635" y="5135"/>
                      <a:pt x="11121" y="6384"/>
                      <a:pt x="11075" y="8207"/>
                    </a:cubicBezTo>
                    <a:cubicBezTo>
                      <a:pt x="11009" y="9820"/>
                      <a:pt x="9676" y="11076"/>
                      <a:pt x="8069" y="11076"/>
                    </a:cubicBezTo>
                    <a:cubicBezTo>
                      <a:pt x="8048" y="11076"/>
                      <a:pt x="8027" y="11076"/>
                      <a:pt x="8006" y="11076"/>
                    </a:cubicBezTo>
                    <a:cubicBezTo>
                      <a:pt x="5338" y="10975"/>
                      <a:pt x="4137" y="7740"/>
                      <a:pt x="6071" y="5939"/>
                    </a:cubicBezTo>
                    <a:cubicBezTo>
                      <a:pt x="6668" y="5383"/>
                      <a:pt x="7378" y="5135"/>
                      <a:pt x="8074" y="5135"/>
                    </a:cubicBezTo>
                    <a:close/>
                    <a:moveTo>
                      <a:pt x="7072" y="1"/>
                    </a:moveTo>
                    <a:lnTo>
                      <a:pt x="6205" y="1235"/>
                    </a:lnTo>
                    <a:cubicBezTo>
                      <a:pt x="5771" y="1369"/>
                      <a:pt x="5338" y="1535"/>
                      <a:pt x="4904" y="1735"/>
                    </a:cubicBezTo>
                    <a:lnTo>
                      <a:pt x="3670" y="1402"/>
                    </a:lnTo>
                    <a:lnTo>
                      <a:pt x="1735" y="3237"/>
                    </a:lnTo>
                    <a:lnTo>
                      <a:pt x="1969" y="4471"/>
                    </a:lnTo>
                    <a:cubicBezTo>
                      <a:pt x="1735" y="4871"/>
                      <a:pt x="1535" y="5271"/>
                      <a:pt x="1368" y="5738"/>
                    </a:cubicBezTo>
                    <a:lnTo>
                      <a:pt x="67" y="6506"/>
                    </a:lnTo>
                    <a:lnTo>
                      <a:pt x="0" y="9141"/>
                    </a:lnTo>
                    <a:lnTo>
                      <a:pt x="1235" y="10008"/>
                    </a:lnTo>
                    <a:cubicBezTo>
                      <a:pt x="1368" y="10442"/>
                      <a:pt x="1535" y="10875"/>
                      <a:pt x="1735" y="11309"/>
                    </a:cubicBezTo>
                    <a:lnTo>
                      <a:pt x="1435" y="12543"/>
                    </a:lnTo>
                    <a:lnTo>
                      <a:pt x="3236" y="14478"/>
                    </a:lnTo>
                    <a:lnTo>
                      <a:pt x="4470" y="14244"/>
                    </a:lnTo>
                    <a:cubicBezTo>
                      <a:pt x="4871" y="14478"/>
                      <a:pt x="5304" y="14678"/>
                      <a:pt x="5738" y="14845"/>
                    </a:cubicBezTo>
                    <a:lnTo>
                      <a:pt x="6505" y="16146"/>
                    </a:lnTo>
                    <a:lnTo>
                      <a:pt x="9140" y="16213"/>
                    </a:lnTo>
                    <a:lnTo>
                      <a:pt x="10008" y="14978"/>
                    </a:lnTo>
                    <a:cubicBezTo>
                      <a:pt x="10441" y="14845"/>
                      <a:pt x="10875" y="14678"/>
                      <a:pt x="11309" y="14478"/>
                    </a:cubicBezTo>
                    <a:lnTo>
                      <a:pt x="12543" y="14778"/>
                    </a:lnTo>
                    <a:lnTo>
                      <a:pt x="14477" y="12977"/>
                    </a:lnTo>
                    <a:lnTo>
                      <a:pt x="14244" y="11743"/>
                    </a:lnTo>
                    <a:cubicBezTo>
                      <a:pt x="14477" y="11342"/>
                      <a:pt x="14678" y="10909"/>
                      <a:pt x="14844" y="10475"/>
                    </a:cubicBezTo>
                    <a:lnTo>
                      <a:pt x="16145" y="9708"/>
                    </a:lnTo>
                    <a:lnTo>
                      <a:pt x="16212" y="7073"/>
                    </a:lnTo>
                    <a:lnTo>
                      <a:pt x="14978" y="6205"/>
                    </a:lnTo>
                    <a:cubicBezTo>
                      <a:pt x="14844" y="5738"/>
                      <a:pt x="14678" y="5338"/>
                      <a:pt x="14477" y="4904"/>
                    </a:cubicBezTo>
                    <a:lnTo>
                      <a:pt x="14778" y="3670"/>
                    </a:lnTo>
                    <a:lnTo>
                      <a:pt x="12976" y="1735"/>
                    </a:lnTo>
                    <a:lnTo>
                      <a:pt x="11742" y="1969"/>
                    </a:lnTo>
                    <a:cubicBezTo>
                      <a:pt x="11342" y="1735"/>
                      <a:pt x="10908" y="1535"/>
                      <a:pt x="10475" y="1369"/>
                    </a:cubicBezTo>
                    <a:lnTo>
                      <a:pt x="9707" y="68"/>
                    </a:lnTo>
                    <a:lnTo>
                      <a:pt x="7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p:cNvSpPr/>
              <p:nvPr/>
            </p:nvSpPr>
            <p:spPr>
              <a:xfrm>
                <a:off x="4302583" y="2346325"/>
                <a:ext cx="357826" cy="357826"/>
              </a:xfrm>
              <a:custGeom>
                <a:rect b="b" l="l" r="r" t="t"/>
                <a:pathLst>
                  <a:path extrusionOk="0" h="17080" w="17080">
                    <a:moveTo>
                      <a:pt x="8564" y="3363"/>
                    </a:moveTo>
                    <a:cubicBezTo>
                      <a:pt x="9542" y="3363"/>
                      <a:pt x="10532" y="3645"/>
                      <a:pt x="11409" y="4237"/>
                    </a:cubicBezTo>
                    <a:cubicBezTo>
                      <a:pt x="15212" y="6739"/>
                      <a:pt x="14077" y="12643"/>
                      <a:pt x="9608" y="13544"/>
                    </a:cubicBezTo>
                    <a:cubicBezTo>
                      <a:pt x="9245" y="13616"/>
                      <a:pt x="8889" y="13651"/>
                      <a:pt x="8544" y="13651"/>
                    </a:cubicBezTo>
                    <a:cubicBezTo>
                      <a:pt x="4605" y="13651"/>
                      <a:pt x="1973" y="9168"/>
                      <a:pt x="4304" y="5672"/>
                    </a:cubicBezTo>
                    <a:cubicBezTo>
                      <a:pt x="5270" y="4180"/>
                      <a:pt x="6899" y="3363"/>
                      <a:pt x="8564" y="3363"/>
                    </a:cubicBezTo>
                    <a:close/>
                    <a:moveTo>
                      <a:pt x="8576" y="2947"/>
                    </a:moveTo>
                    <a:cubicBezTo>
                      <a:pt x="6816" y="2947"/>
                      <a:pt x="5050" y="3768"/>
                      <a:pt x="3937" y="5438"/>
                    </a:cubicBezTo>
                    <a:cubicBezTo>
                      <a:pt x="1502" y="9141"/>
                      <a:pt x="4137" y="14044"/>
                      <a:pt x="8574" y="14078"/>
                    </a:cubicBezTo>
                    <a:cubicBezTo>
                      <a:pt x="12777" y="14078"/>
                      <a:pt x="15478" y="9574"/>
                      <a:pt x="13477" y="5872"/>
                    </a:cubicBezTo>
                    <a:cubicBezTo>
                      <a:pt x="12430" y="3935"/>
                      <a:pt x="10507" y="2947"/>
                      <a:pt x="8576" y="2947"/>
                    </a:cubicBezTo>
                    <a:close/>
                    <a:moveTo>
                      <a:pt x="8207" y="401"/>
                    </a:moveTo>
                    <a:lnTo>
                      <a:pt x="9041" y="1302"/>
                    </a:lnTo>
                    <a:cubicBezTo>
                      <a:pt x="9074" y="1335"/>
                      <a:pt x="9107" y="1335"/>
                      <a:pt x="9174" y="1335"/>
                    </a:cubicBezTo>
                    <a:cubicBezTo>
                      <a:pt x="9641" y="1402"/>
                      <a:pt x="10108" y="1469"/>
                      <a:pt x="10575" y="1602"/>
                    </a:cubicBezTo>
                    <a:cubicBezTo>
                      <a:pt x="10592" y="1619"/>
                      <a:pt x="10608" y="1627"/>
                      <a:pt x="10629" y="1627"/>
                    </a:cubicBezTo>
                    <a:cubicBezTo>
                      <a:pt x="10650" y="1627"/>
                      <a:pt x="10675" y="1619"/>
                      <a:pt x="10708" y="1602"/>
                    </a:cubicBezTo>
                    <a:lnTo>
                      <a:pt x="12043" y="1035"/>
                    </a:lnTo>
                    <a:lnTo>
                      <a:pt x="14111" y="2403"/>
                    </a:lnTo>
                    <a:lnTo>
                      <a:pt x="14111" y="3870"/>
                    </a:lnTo>
                    <a:cubicBezTo>
                      <a:pt x="14111" y="3904"/>
                      <a:pt x="14111" y="3937"/>
                      <a:pt x="14144" y="4004"/>
                    </a:cubicBezTo>
                    <a:cubicBezTo>
                      <a:pt x="14444" y="4337"/>
                      <a:pt x="14711" y="4738"/>
                      <a:pt x="14945" y="5171"/>
                    </a:cubicBezTo>
                    <a:cubicBezTo>
                      <a:pt x="14945" y="5205"/>
                      <a:pt x="14978" y="5238"/>
                      <a:pt x="15045" y="5271"/>
                    </a:cubicBezTo>
                    <a:lnTo>
                      <a:pt x="16179" y="5705"/>
                    </a:lnTo>
                    <a:lnTo>
                      <a:pt x="16679" y="8173"/>
                    </a:lnTo>
                    <a:lnTo>
                      <a:pt x="15812" y="9007"/>
                    </a:lnTo>
                    <a:cubicBezTo>
                      <a:pt x="15779" y="9041"/>
                      <a:pt x="15745" y="9074"/>
                      <a:pt x="15745" y="9141"/>
                    </a:cubicBezTo>
                    <a:cubicBezTo>
                      <a:pt x="15712" y="9608"/>
                      <a:pt x="15612" y="10041"/>
                      <a:pt x="15478" y="10508"/>
                    </a:cubicBezTo>
                    <a:cubicBezTo>
                      <a:pt x="15478" y="10542"/>
                      <a:pt x="15478" y="10608"/>
                      <a:pt x="15478" y="10642"/>
                    </a:cubicBezTo>
                    <a:lnTo>
                      <a:pt x="16079" y="11976"/>
                    </a:lnTo>
                    <a:lnTo>
                      <a:pt x="14678" y="14078"/>
                    </a:lnTo>
                    <a:lnTo>
                      <a:pt x="13244" y="14044"/>
                    </a:lnTo>
                    <a:cubicBezTo>
                      <a:pt x="13177" y="14044"/>
                      <a:pt x="13143" y="14044"/>
                      <a:pt x="13110" y="14078"/>
                    </a:cubicBezTo>
                    <a:cubicBezTo>
                      <a:pt x="12743" y="14378"/>
                      <a:pt x="12343" y="14645"/>
                      <a:pt x="11943" y="14845"/>
                    </a:cubicBezTo>
                    <a:cubicBezTo>
                      <a:pt x="11876" y="14878"/>
                      <a:pt x="11843" y="14911"/>
                      <a:pt x="11843" y="14978"/>
                    </a:cubicBezTo>
                    <a:lnTo>
                      <a:pt x="11376" y="16112"/>
                    </a:lnTo>
                    <a:lnTo>
                      <a:pt x="8940" y="16613"/>
                    </a:lnTo>
                    <a:lnTo>
                      <a:pt x="8107" y="15745"/>
                    </a:lnTo>
                    <a:cubicBezTo>
                      <a:pt x="8040" y="15679"/>
                      <a:pt x="8006" y="15679"/>
                      <a:pt x="7973" y="15679"/>
                    </a:cubicBezTo>
                    <a:cubicBezTo>
                      <a:pt x="7473" y="15612"/>
                      <a:pt x="7039" y="15545"/>
                      <a:pt x="6572" y="15412"/>
                    </a:cubicBezTo>
                    <a:lnTo>
                      <a:pt x="6505" y="15412"/>
                    </a:lnTo>
                    <a:cubicBezTo>
                      <a:pt x="6505" y="15412"/>
                      <a:pt x="6472" y="15412"/>
                      <a:pt x="6439" y="15445"/>
                    </a:cubicBezTo>
                    <a:lnTo>
                      <a:pt x="5138" y="16012"/>
                    </a:lnTo>
                    <a:lnTo>
                      <a:pt x="3036" y="14645"/>
                    </a:lnTo>
                    <a:lnTo>
                      <a:pt x="3036" y="13177"/>
                    </a:lnTo>
                    <a:cubicBezTo>
                      <a:pt x="3036" y="13144"/>
                      <a:pt x="3036" y="13077"/>
                      <a:pt x="3003" y="13043"/>
                    </a:cubicBezTo>
                    <a:cubicBezTo>
                      <a:pt x="2703" y="12710"/>
                      <a:pt x="2436" y="12310"/>
                      <a:pt x="2236" y="11909"/>
                    </a:cubicBezTo>
                    <a:cubicBezTo>
                      <a:pt x="2202" y="11843"/>
                      <a:pt x="2169" y="11809"/>
                      <a:pt x="2102" y="11776"/>
                    </a:cubicBezTo>
                    <a:lnTo>
                      <a:pt x="968" y="11342"/>
                    </a:lnTo>
                    <a:lnTo>
                      <a:pt x="468" y="8874"/>
                    </a:lnTo>
                    <a:lnTo>
                      <a:pt x="1335" y="8040"/>
                    </a:lnTo>
                    <a:cubicBezTo>
                      <a:pt x="1368" y="8007"/>
                      <a:pt x="1402" y="7973"/>
                      <a:pt x="1402" y="7906"/>
                    </a:cubicBezTo>
                    <a:cubicBezTo>
                      <a:pt x="1435" y="7473"/>
                      <a:pt x="1535" y="7006"/>
                      <a:pt x="1669" y="6572"/>
                    </a:cubicBezTo>
                    <a:cubicBezTo>
                      <a:pt x="1669" y="6505"/>
                      <a:pt x="1669" y="6439"/>
                      <a:pt x="1669" y="6405"/>
                    </a:cubicBezTo>
                    <a:lnTo>
                      <a:pt x="1068" y="5071"/>
                    </a:lnTo>
                    <a:lnTo>
                      <a:pt x="2469" y="2970"/>
                    </a:lnTo>
                    <a:lnTo>
                      <a:pt x="3904" y="3003"/>
                    </a:lnTo>
                    <a:cubicBezTo>
                      <a:pt x="3937" y="3003"/>
                      <a:pt x="4004" y="2970"/>
                      <a:pt x="4037" y="2970"/>
                    </a:cubicBezTo>
                    <a:cubicBezTo>
                      <a:pt x="4404" y="2669"/>
                      <a:pt x="4804" y="2403"/>
                      <a:pt x="5204" y="2169"/>
                    </a:cubicBezTo>
                    <a:cubicBezTo>
                      <a:pt x="5271" y="2169"/>
                      <a:pt x="5305" y="2102"/>
                      <a:pt x="5305" y="2069"/>
                    </a:cubicBezTo>
                    <a:lnTo>
                      <a:pt x="5738" y="901"/>
                    </a:lnTo>
                    <a:lnTo>
                      <a:pt x="8207" y="401"/>
                    </a:lnTo>
                    <a:close/>
                    <a:moveTo>
                      <a:pt x="8207" y="1"/>
                    </a:moveTo>
                    <a:lnTo>
                      <a:pt x="5505" y="568"/>
                    </a:lnTo>
                    <a:cubicBezTo>
                      <a:pt x="5438" y="568"/>
                      <a:pt x="5405" y="635"/>
                      <a:pt x="5371" y="701"/>
                    </a:cubicBezTo>
                    <a:lnTo>
                      <a:pt x="4904" y="1869"/>
                    </a:lnTo>
                    <a:cubicBezTo>
                      <a:pt x="4504" y="2069"/>
                      <a:pt x="4137" y="2302"/>
                      <a:pt x="3803" y="2603"/>
                    </a:cubicBezTo>
                    <a:lnTo>
                      <a:pt x="2302" y="2569"/>
                    </a:lnTo>
                    <a:cubicBezTo>
                      <a:pt x="2236" y="2569"/>
                      <a:pt x="2169" y="2603"/>
                      <a:pt x="2136" y="2669"/>
                    </a:cubicBezTo>
                    <a:lnTo>
                      <a:pt x="601" y="4938"/>
                    </a:lnTo>
                    <a:cubicBezTo>
                      <a:pt x="568" y="5004"/>
                      <a:pt x="568" y="5071"/>
                      <a:pt x="601" y="5138"/>
                    </a:cubicBezTo>
                    <a:lnTo>
                      <a:pt x="1202" y="6505"/>
                    </a:lnTo>
                    <a:cubicBezTo>
                      <a:pt x="1102" y="6939"/>
                      <a:pt x="1035" y="7373"/>
                      <a:pt x="968" y="7806"/>
                    </a:cubicBezTo>
                    <a:lnTo>
                      <a:pt x="67" y="8707"/>
                    </a:lnTo>
                    <a:cubicBezTo>
                      <a:pt x="34" y="8740"/>
                      <a:pt x="1" y="8807"/>
                      <a:pt x="1" y="8874"/>
                    </a:cubicBezTo>
                    <a:lnTo>
                      <a:pt x="568" y="11576"/>
                    </a:lnTo>
                    <a:cubicBezTo>
                      <a:pt x="568" y="11642"/>
                      <a:pt x="635" y="11709"/>
                      <a:pt x="701" y="11709"/>
                    </a:cubicBezTo>
                    <a:lnTo>
                      <a:pt x="1869" y="12176"/>
                    </a:lnTo>
                    <a:cubicBezTo>
                      <a:pt x="2069" y="12576"/>
                      <a:pt x="2302" y="12943"/>
                      <a:pt x="2603" y="13310"/>
                    </a:cubicBezTo>
                    <a:lnTo>
                      <a:pt x="2603" y="14778"/>
                    </a:lnTo>
                    <a:cubicBezTo>
                      <a:pt x="2603" y="14845"/>
                      <a:pt x="2636" y="14911"/>
                      <a:pt x="2703" y="14945"/>
                    </a:cubicBezTo>
                    <a:lnTo>
                      <a:pt x="4971" y="16479"/>
                    </a:lnTo>
                    <a:cubicBezTo>
                      <a:pt x="5004" y="16496"/>
                      <a:pt x="5038" y="16504"/>
                      <a:pt x="5071" y="16504"/>
                    </a:cubicBezTo>
                    <a:cubicBezTo>
                      <a:pt x="5104" y="16504"/>
                      <a:pt x="5138" y="16496"/>
                      <a:pt x="5171" y="16479"/>
                    </a:cubicBezTo>
                    <a:lnTo>
                      <a:pt x="6539" y="15879"/>
                    </a:lnTo>
                    <a:cubicBezTo>
                      <a:pt x="6972" y="15979"/>
                      <a:pt x="7406" y="16079"/>
                      <a:pt x="7840" y="16112"/>
                    </a:cubicBezTo>
                    <a:lnTo>
                      <a:pt x="8707" y="17013"/>
                    </a:lnTo>
                    <a:cubicBezTo>
                      <a:pt x="8740" y="17046"/>
                      <a:pt x="8807" y="17080"/>
                      <a:pt x="8874" y="17080"/>
                    </a:cubicBezTo>
                    <a:lnTo>
                      <a:pt x="8907" y="17080"/>
                    </a:lnTo>
                    <a:lnTo>
                      <a:pt x="11609" y="16513"/>
                    </a:lnTo>
                    <a:cubicBezTo>
                      <a:pt x="11676" y="16513"/>
                      <a:pt x="11709" y="16446"/>
                      <a:pt x="11742" y="16379"/>
                    </a:cubicBezTo>
                    <a:lnTo>
                      <a:pt x="12209" y="15212"/>
                    </a:lnTo>
                    <a:cubicBezTo>
                      <a:pt x="12576" y="15012"/>
                      <a:pt x="12977" y="14745"/>
                      <a:pt x="13310" y="14478"/>
                    </a:cubicBezTo>
                    <a:lnTo>
                      <a:pt x="14811" y="14511"/>
                    </a:lnTo>
                    <a:cubicBezTo>
                      <a:pt x="14878" y="14511"/>
                      <a:pt x="14945" y="14478"/>
                      <a:pt x="14978" y="14411"/>
                    </a:cubicBezTo>
                    <a:lnTo>
                      <a:pt x="16479" y="12143"/>
                    </a:lnTo>
                    <a:cubicBezTo>
                      <a:pt x="16513" y="12076"/>
                      <a:pt x="16513" y="12009"/>
                      <a:pt x="16479" y="11943"/>
                    </a:cubicBezTo>
                    <a:lnTo>
                      <a:pt x="15879" y="10575"/>
                    </a:lnTo>
                    <a:cubicBezTo>
                      <a:pt x="15979" y="10141"/>
                      <a:pt x="16079" y="9708"/>
                      <a:pt x="16112" y="9274"/>
                    </a:cubicBezTo>
                    <a:lnTo>
                      <a:pt x="17013" y="8407"/>
                    </a:lnTo>
                    <a:cubicBezTo>
                      <a:pt x="17080" y="8340"/>
                      <a:pt x="17080" y="8273"/>
                      <a:pt x="17080" y="8207"/>
                    </a:cubicBezTo>
                    <a:lnTo>
                      <a:pt x="16546" y="5505"/>
                    </a:lnTo>
                    <a:cubicBezTo>
                      <a:pt x="16513" y="5438"/>
                      <a:pt x="16479" y="5405"/>
                      <a:pt x="16412" y="5371"/>
                    </a:cubicBezTo>
                    <a:lnTo>
                      <a:pt x="15245" y="4904"/>
                    </a:lnTo>
                    <a:cubicBezTo>
                      <a:pt x="15011" y="4504"/>
                      <a:pt x="14778" y="4137"/>
                      <a:pt x="14478" y="3804"/>
                    </a:cubicBezTo>
                    <a:lnTo>
                      <a:pt x="14511" y="2302"/>
                    </a:lnTo>
                    <a:cubicBezTo>
                      <a:pt x="14511" y="2236"/>
                      <a:pt x="14478" y="2169"/>
                      <a:pt x="14411" y="2136"/>
                    </a:cubicBezTo>
                    <a:lnTo>
                      <a:pt x="12143" y="601"/>
                    </a:lnTo>
                    <a:lnTo>
                      <a:pt x="11943" y="601"/>
                    </a:lnTo>
                    <a:lnTo>
                      <a:pt x="10575" y="1202"/>
                    </a:lnTo>
                    <a:cubicBezTo>
                      <a:pt x="10141" y="1102"/>
                      <a:pt x="9708" y="1002"/>
                      <a:pt x="9274" y="968"/>
                    </a:cubicBezTo>
                    <a:lnTo>
                      <a:pt x="8407" y="68"/>
                    </a:lnTo>
                    <a:cubicBezTo>
                      <a:pt x="8340" y="34"/>
                      <a:pt x="8273" y="1"/>
                      <a:pt x="8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0"/>
              <p:cNvSpPr/>
              <p:nvPr/>
            </p:nvSpPr>
            <p:spPr>
              <a:xfrm>
                <a:off x="5166352" y="2159053"/>
                <a:ext cx="986075" cy="1160777"/>
              </a:xfrm>
              <a:custGeom>
                <a:rect b="b" l="l" r="r" t="t"/>
                <a:pathLst>
                  <a:path extrusionOk="0" h="55407" w="47068">
                    <a:moveTo>
                      <a:pt x="30122" y="15845"/>
                    </a:moveTo>
                    <a:lnTo>
                      <a:pt x="27887" y="32457"/>
                    </a:lnTo>
                    <a:lnTo>
                      <a:pt x="13943" y="30589"/>
                    </a:lnTo>
                    <a:lnTo>
                      <a:pt x="30122" y="15845"/>
                    </a:lnTo>
                    <a:close/>
                    <a:moveTo>
                      <a:pt x="32223" y="0"/>
                    </a:moveTo>
                    <a:lnTo>
                      <a:pt x="1601" y="28220"/>
                    </a:lnTo>
                    <a:lnTo>
                      <a:pt x="0" y="40262"/>
                    </a:lnTo>
                    <a:lnTo>
                      <a:pt x="26386" y="43831"/>
                    </a:lnTo>
                    <a:lnTo>
                      <a:pt x="25051" y="53705"/>
                    </a:lnTo>
                    <a:lnTo>
                      <a:pt x="37694" y="55406"/>
                    </a:lnTo>
                    <a:lnTo>
                      <a:pt x="38995" y="45533"/>
                    </a:lnTo>
                    <a:lnTo>
                      <a:pt x="45533" y="46433"/>
                    </a:lnTo>
                    <a:lnTo>
                      <a:pt x="47067" y="35058"/>
                    </a:lnTo>
                    <a:lnTo>
                      <a:pt x="40529" y="34158"/>
                    </a:lnTo>
                    <a:lnTo>
                      <a:pt x="44832" y="1735"/>
                    </a:lnTo>
                    <a:lnTo>
                      <a:pt x="32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1" name="Google Shape;1501;p70"/>
            <p:cNvSpPr/>
            <p:nvPr/>
          </p:nvSpPr>
          <p:spPr>
            <a:xfrm>
              <a:off x="4368094" y="3024079"/>
              <a:ext cx="759836" cy="515873"/>
            </a:xfrm>
            <a:custGeom>
              <a:rect b="b" l="l" r="r" t="t"/>
              <a:pathLst>
                <a:path extrusionOk="0" h="24624" w="36269">
                  <a:moveTo>
                    <a:pt x="14393" y="0"/>
                  </a:moveTo>
                  <a:cubicBezTo>
                    <a:pt x="1" y="0"/>
                    <a:pt x="908" y="15522"/>
                    <a:pt x="376" y="24257"/>
                  </a:cubicBezTo>
                  <a:lnTo>
                    <a:pt x="30865" y="24624"/>
                  </a:lnTo>
                  <a:cubicBezTo>
                    <a:pt x="30865" y="24624"/>
                    <a:pt x="36269" y="2608"/>
                    <a:pt x="17422" y="206"/>
                  </a:cubicBezTo>
                  <a:cubicBezTo>
                    <a:pt x="16343" y="67"/>
                    <a:pt x="15335" y="0"/>
                    <a:pt x="14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p:cNvSpPr/>
            <p:nvPr/>
          </p:nvSpPr>
          <p:spPr>
            <a:xfrm>
              <a:off x="4468905" y="3094093"/>
              <a:ext cx="321499" cy="320765"/>
            </a:xfrm>
            <a:custGeom>
              <a:rect b="b" l="l" r="r" t="t"/>
              <a:pathLst>
                <a:path extrusionOk="0" h="15311" w="15346">
                  <a:moveTo>
                    <a:pt x="7673" y="0"/>
                  </a:moveTo>
                  <a:cubicBezTo>
                    <a:pt x="3437" y="0"/>
                    <a:pt x="1" y="3436"/>
                    <a:pt x="1" y="7672"/>
                  </a:cubicBezTo>
                  <a:cubicBezTo>
                    <a:pt x="1" y="11875"/>
                    <a:pt x="3437" y="15311"/>
                    <a:pt x="7673" y="15311"/>
                  </a:cubicBezTo>
                  <a:cubicBezTo>
                    <a:pt x="11909" y="15311"/>
                    <a:pt x="15345" y="11875"/>
                    <a:pt x="15345" y="7672"/>
                  </a:cubicBezTo>
                  <a:cubicBezTo>
                    <a:pt x="15345" y="3436"/>
                    <a:pt x="11909" y="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p:cNvSpPr/>
            <p:nvPr/>
          </p:nvSpPr>
          <p:spPr>
            <a:xfrm>
              <a:off x="4485686" y="3092292"/>
              <a:ext cx="301219" cy="129701"/>
            </a:xfrm>
            <a:custGeom>
              <a:rect b="b" l="l" r="r" t="t"/>
              <a:pathLst>
                <a:path extrusionOk="0" h="6191" w="14378">
                  <a:moveTo>
                    <a:pt x="6818" y="1"/>
                  </a:moveTo>
                  <a:cubicBezTo>
                    <a:pt x="3523" y="1"/>
                    <a:pt x="332" y="2415"/>
                    <a:pt x="0" y="4856"/>
                  </a:cubicBezTo>
                  <a:lnTo>
                    <a:pt x="14377" y="6190"/>
                  </a:lnTo>
                  <a:cubicBezTo>
                    <a:pt x="13877" y="3088"/>
                    <a:pt x="10741" y="586"/>
                    <a:pt x="7873" y="86"/>
                  </a:cubicBezTo>
                  <a:cubicBezTo>
                    <a:pt x="7522" y="28"/>
                    <a:pt x="7169" y="1"/>
                    <a:pt x="6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0"/>
            <p:cNvSpPr/>
            <p:nvPr/>
          </p:nvSpPr>
          <p:spPr>
            <a:xfrm>
              <a:off x="4656198" y="3171608"/>
              <a:ext cx="98549" cy="152453"/>
            </a:xfrm>
            <a:custGeom>
              <a:rect b="b" l="l" r="r" t="t"/>
              <a:pathLst>
                <a:path extrusionOk="0" h="7277" w="4704">
                  <a:moveTo>
                    <a:pt x="2426" y="1"/>
                  </a:moveTo>
                  <a:cubicBezTo>
                    <a:pt x="1223" y="1"/>
                    <a:pt x="165" y="1546"/>
                    <a:pt x="67" y="3539"/>
                  </a:cubicBezTo>
                  <a:cubicBezTo>
                    <a:pt x="0" y="5540"/>
                    <a:pt x="901" y="7208"/>
                    <a:pt x="2169" y="7275"/>
                  </a:cubicBezTo>
                  <a:cubicBezTo>
                    <a:pt x="2194" y="7276"/>
                    <a:pt x="2219" y="7277"/>
                    <a:pt x="2245" y="7277"/>
                  </a:cubicBezTo>
                  <a:cubicBezTo>
                    <a:pt x="3448" y="7277"/>
                    <a:pt x="4506" y="5732"/>
                    <a:pt x="4604" y="3772"/>
                  </a:cubicBezTo>
                  <a:cubicBezTo>
                    <a:pt x="4704" y="1771"/>
                    <a:pt x="3770" y="69"/>
                    <a:pt x="2502" y="3"/>
                  </a:cubicBezTo>
                  <a:cubicBezTo>
                    <a:pt x="2477" y="1"/>
                    <a:pt x="2452"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0"/>
            <p:cNvSpPr/>
            <p:nvPr/>
          </p:nvSpPr>
          <p:spPr>
            <a:xfrm>
              <a:off x="4403227" y="3084980"/>
              <a:ext cx="395557" cy="338971"/>
            </a:xfrm>
            <a:custGeom>
              <a:rect b="b" l="l" r="r" t="t"/>
              <a:pathLst>
                <a:path extrusionOk="0" h="16180" w="18881">
                  <a:moveTo>
                    <a:pt x="10808" y="835"/>
                  </a:moveTo>
                  <a:cubicBezTo>
                    <a:pt x="14811" y="835"/>
                    <a:pt x="18046" y="4104"/>
                    <a:pt x="18046" y="8107"/>
                  </a:cubicBezTo>
                  <a:cubicBezTo>
                    <a:pt x="18046" y="12462"/>
                    <a:pt x="14475" y="15351"/>
                    <a:pt x="10750" y="15351"/>
                  </a:cubicBezTo>
                  <a:cubicBezTo>
                    <a:pt x="8968" y="15351"/>
                    <a:pt x="7150" y="14690"/>
                    <a:pt x="5671" y="13211"/>
                  </a:cubicBezTo>
                  <a:cubicBezTo>
                    <a:pt x="1101" y="8641"/>
                    <a:pt x="4337" y="835"/>
                    <a:pt x="10808" y="835"/>
                  </a:cubicBezTo>
                  <a:close/>
                  <a:moveTo>
                    <a:pt x="10735" y="0"/>
                  </a:moveTo>
                  <a:cubicBezTo>
                    <a:pt x="8756" y="0"/>
                    <a:pt x="6740" y="733"/>
                    <a:pt x="5104" y="2370"/>
                  </a:cubicBezTo>
                  <a:cubicBezTo>
                    <a:pt x="0" y="7473"/>
                    <a:pt x="3603" y="16180"/>
                    <a:pt x="10808" y="16180"/>
                  </a:cubicBezTo>
                  <a:cubicBezTo>
                    <a:pt x="15278" y="16180"/>
                    <a:pt x="18880" y="12544"/>
                    <a:pt x="18880" y="8107"/>
                  </a:cubicBezTo>
                  <a:cubicBezTo>
                    <a:pt x="18880" y="3228"/>
                    <a:pt x="14887" y="0"/>
                    <a:pt x="10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4964247" y="3277385"/>
              <a:ext cx="39281" cy="250185"/>
            </a:xfrm>
            <a:custGeom>
              <a:rect b="b" l="l" r="r" t="t"/>
              <a:pathLst>
                <a:path extrusionOk="0" h="11942" w="1875">
                  <a:moveTo>
                    <a:pt x="246" y="0"/>
                  </a:moveTo>
                  <a:cubicBezTo>
                    <a:pt x="124" y="0"/>
                    <a:pt x="1" y="100"/>
                    <a:pt x="40" y="257"/>
                  </a:cubicBezTo>
                  <a:cubicBezTo>
                    <a:pt x="1408" y="5995"/>
                    <a:pt x="74" y="11632"/>
                    <a:pt x="74" y="11699"/>
                  </a:cubicBezTo>
                  <a:cubicBezTo>
                    <a:pt x="40" y="11799"/>
                    <a:pt x="107" y="11932"/>
                    <a:pt x="240" y="11932"/>
                  </a:cubicBezTo>
                  <a:lnTo>
                    <a:pt x="274" y="11932"/>
                  </a:lnTo>
                  <a:cubicBezTo>
                    <a:pt x="292" y="11938"/>
                    <a:pt x="309" y="11941"/>
                    <a:pt x="327" y="11941"/>
                  </a:cubicBezTo>
                  <a:cubicBezTo>
                    <a:pt x="407" y="11941"/>
                    <a:pt x="480" y="11881"/>
                    <a:pt x="507" y="11799"/>
                  </a:cubicBezTo>
                  <a:cubicBezTo>
                    <a:pt x="507" y="11732"/>
                    <a:pt x="1875" y="5995"/>
                    <a:pt x="441" y="157"/>
                  </a:cubicBezTo>
                  <a:cubicBezTo>
                    <a:pt x="413" y="48"/>
                    <a:pt x="330" y="0"/>
                    <a:pt x="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4898694" y="3140833"/>
              <a:ext cx="51726" cy="76970"/>
            </a:xfrm>
            <a:custGeom>
              <a:rect b="b" l="l" r="r" t="t"/>
              <a:pathLst>
                <a:path extrusionOk="0" h="3674" w="2469">
                  <a:moveTo>
                    <a:pt x="224" y="1"/>
                  </a:moveTo>
                  <a:cubicBezTo>
                    <a:pt x="182" y="1"/>
                    <a:pt x="139" y="12"/>
                    <a:pt x="100" y="37"/>
                  </a:cubicBezTo>
                  <a:cubicBezTo>
                    <a:pt x="0" y="137"/>
                    <a:pt x="0" y="237"/>
                    <a:pt x="67" y="338"/>
                  </a:cubicBezTo>
                  <a:cubicBezTo>
                    <a:pt x="868" y="1305"/>
                    <a:pt x="1535" y="2406"/>
                    <a:pt x="2069" y="3540"/>
                  </a:cubicBezTo>
                  <a:cubicBezTo>
                    <a:pt x="2102" y="3607"/>
                    <a:pt x="2169" y="3640"/>
                    <a:pt x="2235" y="3673"/>
                  </a:cubicBezTo>
                  <a:cubicBezTo>
                    <a:pt x="2269" y="3640"/>
                    <a:pt x="2302" y="3640"/>
                    <a:pt x="2335" y="3640"/>
                  </a:cubicBezTo>
                  <a:cubicBezTo>
                    <a:pt x="2435" y="3573"/>
                    <a:pt x="2469" y="3473"/>
                    <a:pt x="2435" y="3373"/>
                  </a:cubicBezTo>
                  <a:cubicBezTo>
                    <a:pt x="1902" y="2172"/>
                    <a:pt x="1201" y="1071"/>
                    <a:pt x="401" y="71"/>
                  </a:cubicBezTo>
                  <a:cubicBezTo>
                    <a:pt x="359" y="29"/>
                    <a:pt x="293" y="1"/>
                    <a:pt x="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3495903" y="4112012"/>
              <a:ext cx="696294" cy="338531"/>
            </a:xfrm>
            <a:custGeom>
              <a:rect b="b" l="l" r="r" t="t"/>
              <a:pathLst>
                <a:path extrusionOk="0" h="16159" w="33236">
                  <a:moveTo>
                    <a:pt x="14843" y="0"/>
                  </a:moveTo>
                  <a:cubicBezTo>
                    <a:pt x="14155" y="0"/>
                    <a:pt x="13478" y="336"/>
                    <a:pt x="13088" y="981"/>
                  </a:cubicBezTo>
                  <a:cubicBezTo>
                    <a:pt x="7017" y="10521"/>
                    <a:pt x="4115" y="11989"/>
                    <a:pt x="2914" y="11989"/>
                  </a:cubicBezTo>
                  <a:lnTo>
                    <a:pt x="2880" y="11989"/>
                  </a:lnTo>
                  <a:cubicBezTo>
                    <a:pt x="2858" y="11988"/>
                    <a:pt x="2837" y="11988"/>
                    <a:pt x="2815" y="11988"/>
                  </a:cubicBezTo>
                  <a:cubicBezTo>
                    <a:pt x="110" y="11988"/>
                    <a:pt x="0" y="16092"/>
                    <a:pt x="2747" y="16158"/>
                  </a:cubicBezTo>
                  <a:lnTo>
                    <a:pt x="2914" y="16158"/>
                  </a:lnTo>
                  <a:cubicBezTo>
                    <a:pt x="6450" y="16158"/>
                    <a:pt x="10219" y="12856"/>
                    <a:pt x="15323" y="5217"/>
                  </a:cubicBezTo>
                  <a:cubicBezTo>
                    <a:pt x="19826" y="8886"/>
                    <a:pt x="24663" y="12122"/>
                    <a:pt x="29800" y="14857"/>
                  </a:cubicBezTo>
                  <a:cubicBezTo>
                    <a:pt x="30130" y="15033"/>
                    <a:pt x="30483" y="15116"/>
                    <a:pt x="30829" y="15116"/>
                  </a:cubicBezTo>
                  <a:cubicBezTo>
                    <a:pt x="31599" y="15116"/>
                    <a:pt x="32333" y="14704"/>
                    <a:pt x="32702" y="13990"/>
                  </a:cubicBezTo>
                  <a:cubicBezTo>
                    <a:pt x="33235" y="12923"/>
                    <a:pt x="32768" y="11622"/>
                    <a:pt x="31701" y="11155"/>
                  </a:cubicBezTo>
                  <a:cubicBezTo>
                    <a:pt x="26164" y="8153"/>
                    <a:pt x="20960" y="4617"/>
                    <a:pt x="16223" y="514"/>
                  </a:cubicBezTo>
                  <a:cubicBezTo>
                    <a:pt x="15822" y="168"/>
                    <a:pt x="15330" y="0"/>
                    <a:pt x="14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3740034" y="3628654"/>
              <a:ext cx="435634" cy="486438"/>
            </a:xfrm>
            <a:custGeom>
              <a:rect b="b" l="l" r="r" t="t"/>
              <a:pathLst>
                <a:path extrusionOk="0" h="23219" w="20794">
                  <a:moveTo>
                    <a:pt x="19144" y="1"/>
                  </a:moveTo>
                  <a:cubicBezTo>
                    <a:pt x="19123" y="1"/>
                    <a:pt x="19102" y="1"/>
                    <a:pt x="19081" y="2"/>
                  </a:cubicBezTo>
                  <a:cubicBezTo>
                    <a:pt x="18547" y="2"/>
                    <a:pt x="6371" y="469"/>
                    <a:pt x="667" y="4372"/>
                  </a:cubicBezTo>
                  <a:cubicBezTo>
                    <a:pt x="167" y="4706"/>
                    <a:pt x="0" y="5339"/>
                    <a:pt x="234" y="5907"/>
                  </a:cubicBezTo>
                  <a:cubicBezTo>
                    <a:pt x="2869" y="11944"/>
                    <a:pt x="3236" y="19716"/>
                    <a:pt x="2936" y="21785"/>
                  </a:cubicBezTo>
                  <a:cubicBezTo>
                    <a:pt x="2836" y="22485"/>
                    <a:pt x="3303" y="23119"/>
                    <a:pt x="3970" y="23219"/>
                  </a:cubicBezTo>
                  <a:lnTo>
                    <a:pt x="4170" y="23219"/>
                  </a:lnTo>
                  <a:cubicBezTo>
                    <a:pt x="4770" y="23219"/>
                    <a:pt x="5304" y="22752"/>
                    <a:pt x="5404" y="22151"/>
                  </a:cubicBezTo>
                  <a:cubicBezTo>
                    <a:pt x="5804" y="19450"/>
                    <a:pt x="5271" y="11944"/>
                    <a:pt x="2936" y="5907"/>
                  </a:cubicBezTo>
                  <a:cubicBezTo>
                    <a:pt x="8406" y="2904"/>
                    <a:pt x="19047" y="2504"/>
                    <a:pt x="19147" y="2504"/>
                  </a:cubicBezTo>
                  <a:cubicBezTo>
                    <a:pt x="20793" y="2438"/>
                    <a:pt x="20717" y="1"/>
                    <a:pt x="19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3664195" y="4051634"/>
              <a:ext cx="226805" cy="161713"/>
            </a:xfrm>
            <a:custGeom>
              <a:rect b="b" l="l" r="r" t="t"/>
              <a:pathLst>
                <a:path extrusionOk="0" h="7719" w="10826">
                  <a:moveTo>
                    <a:pt x="7113" y="1"/>
                  </a:moveTo>
                  <a:cubicBezTo>
                    <a:pt x="5769" y="1"/>
                    <a:pt x="4233" y="487"/>
                    <a:pt x="3120" y="1361"/>
                  </a:cubicBezTo>
                  <a:cubicBezTo>
                    <a:pt x="1919" y="2228"/>
                    <a:pt x="351" y="4964"/>
                    <a:pt x="184" y="5931"/>
                  </a:cubicBezTo>
                  <a:cubicBezTo>
                    <a:pt x="0" y="6853"/>
                    <a:pt x="693" y="7718"/>
                    <a:pt x="1612" y="7718"/>
                  </a:cubicBezTo>
                  <a:cubicBezTo>
                    <a:pt x="1691" y="7718"/>
                    <a:pt x="1771" y="7712"/>
                    <a:pt x="1852" y="7699"/>
                  </a:cubicBezTo>
                  <a:cubicBezTo>
                    <a:pt x="3112" y="7582"/>
                    <a:pt x="4783" y="5973"/>
                    <a:pt x="5172" y="5582"/>
                  </a:cubicBezTo>
                  <a:lnTo>
                    <a:pt x="5172" y="5582"/>
                  </a:lnTo>
                  <a:cubicBezTo>
                    <a:pt x="4504" y="6298"/>
                    <a:pt x="4802" y="6886"/>
                    <a:pt x="5660" y="6886"/>
                  </a:cubicBezTo>
                  <a:cubicBezTo>
                    <a:pt x="6270" y="6886"/>
                    <a:pt x="7161" y="6589"/>
                    <a:pt x="8190" y="5831"/>
                  </a:cubicBezTo>
                  <a:cubicBezTo>
                    <a:pt x="9558" y="4797"/>
                    <a:pt x="10825" y="3596"/>
                    <a:pt x="9891" y="1394"/>
                  </a:cubicBezTo>
                  <a:cubicBezTo>
                    <a:pt x="9486" y="437"/>
                    <a:pt x="8386" y="1"/>
                    <a:pt x="7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4011881" y="3438616"/>
              <a:ext cx="1215289" cy="1032186"/>
            </a:xfrm>
            <a:custGeom>
              <a:rect b="b" l="l" r="r" t="t"/>
              <a:pathLst>
                <a:path extrusionOk="0" h="49269" w="58009">
                  <a:moveTo>
                    <a:pt x="0" y="0"/>
                  </a:moveTo>
                  <a:lnTo>
                    <a:pt x="2035" y="47634"/>
                  </a:lnTo>
                  <a:lnTo>
                    <a:pt x="51137" y="49269"/>
                  </a:lnTo>
                  <a:lnTo>
                    <a:pt x="58008" y="1301"/>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5083180" y="3465872"/>
              <a:ext cx="364111" cy="1004930"/>
            </a:xfrm>
            <a:custGeom>
              <a:rect b="b" l="l" r="r" t="t"/>
              <a:pathLst>
                <a:path extrusionOk="0" h="47968" w="17380">
                  <a:moveTo>
                    <a:pt x="6872" y="0"/>
                  </a:moveTo>
                  <a:lnTo>
                    <a:pt x="1" y="47968"/>
                  </a:lnTo>
                  <a:lnTo>
                    <a:pt x="13210" y="45966"/>
                  </a:lnTo>
                  <a:lnTo>
                    <a:pt x="17380" y="1668"/>
                  </a:lnTo>
                  <a:lnTo>
                    <a:pt x="68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0"/>
            <p:cNvSpPr/>
            <p:nvPr/>
          </p:nvSpPr>
          <p:spPr>
            <a:xfrm>
              <a:off x="4114641" y="3539909"/>
              <a:ext cx="993721" cy="828908"/>
            </a:xfrm>
            <a:custGeom>
              <a:rect b="b" l="l" r="r" t="t"/>
              <a:pathLst>
                <a:path extrusionOk="0" h="39566" w="47433">
                  <a:moveTo>
                    <a:pt x="5217" y="1"/>
                  </a:moveTo>
                  <a:cubicBezTo>
                    <a:pt x="2304" y="1"/>
                    <a:pt x="0" y="2410"/>
                    <a:pt x="99" y="5339"/>
                  </a:cubicBezTo>
                  <a:lnTo>
                    <a:pt x="1333" y="33626"/>
                  </a:lnTo>
                  <a:cubicBezTo>
                    <a:pt x="1433" y="36295"/>
                    <a:pt x="3601" y="38429"/>
                    <a:pt x="6270" y="38529"/>
                  </a:cubicBezTo>
                  <a:lnTo>
                    <a:pt x="37726" y="39564"/>
                  </a:lnTo>
                  <a:cubicBezTo>
                    <a:pt x="37770" y="39565"/>
                    <a:pt x="37814" y="39565"/>
                    <a:pt x="37858" y="39565"/>
                  </a:cubicBezTo>
                  <a:cubicBezTo>
                    <a:pt x="40403" y="39565"/>
                    <a:pt x="42569" y="37685"/>
                    <a:pt x="42929" y="35160"/>
                  </a:cubicBezTo>
                  <a:lnTo>
                    <a:pt x="46999" y="6673"/>
                  </a:lnTo>
                  <a:cubicBezTo>
                    <a:pt x="47433" y="3638"/>
                    <a:pt x="45131" y="903"/>
                    <a:pt x="42062" y="836"/>
                  </a:cubicBezTo>
                  <a:lnTo>
                    <a:pt x="5336" y="2"/>
                  </a:lnTo>
                  <a:cubicBezTo>
                    <a:pt x="5296" y="1"/>
                    <a:pt x="5256" y="1"/>
                    <a:pt x="5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4220815" y="3721630"/>
              <a:ext cx="123731" cy="147488"/>
            </a:xfrm>
            <a:custGeom>
              <a:rect b="b" l="l" r="r" t="t"/>
              <a:pathLst>
                <a:path extrusionOk="0" h="7040" w="5906">
                  <a:moveTo>
                    <a:pt x="234" y="1"/>
                  </a:moveTo>
                  <a:lnTo>
                    <a:pt x="1" y="6872"/>
                  </a:lnTo>
                  <a:lnTo>
                    <a:pt x="5772" y="7039"/>
                  </a:lnTo>
                  <a:lnTo>
                    <a:pt x="5838" y="5505"/>
                  </a:lnTo>
                  <a:lnTo>
                    <a:pt x="2169" y="5371"/>
                  </a:lnTo>
                  <a:lnTo>
                    <a:pt x="2203" y="4037"/>
                  </a:lnTo>
                  <a:lnTo>
                    <a:pt x="5505" y="4137"/>
                  </a:lnTo>
                  <a:lnTo>
                    <a:pt x="5572" y="2736"/>
                  </a:lnTo>
                  <a:lnTo>
                    <a:pt x="2269" y="2636"/>
                  </a:lnTo>
                  <a:lnTo>
                    <a:pt x="2303" y="1535"/>
                  </a:lnTo>
                  <a:lnTo>
                    <a:pt x="5872" y="1635"/>
                  </a:lnTo>
                  <a:lnTo>
                    <a:pt x="5905" y="201"/>
                  </a:lnTo>
                  <a:lnTo>
                    <a:pt x="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4366879" y="3726532"/>
              <a:ext cx="141182" cy="147467"/>
            </a:xfrm>
            <a:custGeom>
              <a:rect b="b" l="l" r="r" t="t"/>
              <a:pathLst>
                <a:path extrusionOk="0" h="7039" w="6739">
                  <a:moveTo>
                    <a:pt x="2269" y="1435"/>
                  </a:moveTo>
                  <a:lnTo>
                    <a:pt x="3203" y="1468"/>
                  </a:lnTo>
                  <a:cubicBezTo>
                    <a:pt x="3503" y="1468"/>
                    <a:pt x="3770" y="1535"/>
                    <a:pt x="4003" y="1668"/>
                  </a:cubicBezTo>
                  <a:cubicBezTo>
                    <a:pt x="4137" y="1802"/>
                    <a:pt x="4204" y="2002"/>
                    <a:pt x="4204" y="2202"/>
                  </a:cubicBezTo>
                  <a:cubicBezTo>
                    <a:pt x="4204" y="2335"/>
                    <a:pt x="4137" y="2469"/>
                    <a:pt x="4037" y="2602"/>
                  </a:cubicBezTo>
                  <a:cubicBezTo>
                    <a:pt x="3970" y="2702"/>
                    <a:pt x="3837" y="2769"/>
                    <a:pt x="3703" y="2802"/>
                  </a:cubicBezTo>
                  <a:cubicBezTo>
                    <a:pt x="3503" y="2836"/>
                    <a:pt x="3336" y="2869"/>
                    <a:pt x="3136" y="2869"/>
                  </a:cubicBezTo>
                  <a:lnTo>
                    <a:pt x="2236" y="2836"/>
                  </a:lnTo>
                  <a:lnTo>
                    <a:pt x="2269" y="1435"/>
                  </a:lnTo>
                  <a:close/>
                  <a:moveTo>
                    <a:pt x="201" y="0"/>
                  </a:moveTo>
                  <a:lnTo>
                    <a:pt x="1" y="6839"/>
                  </a:lnTo>
                  <a:lnTo>
                    <a:pt x="2135" y="6905"/>
                  </a:lnTo>
                  <a:lnTo>
                    <a:pt x="2236" y="4137"/>
                  </a:lnTo>
                  <a:lnTo>
                    <a:pt x="2402" y="4137"/>
                  </a:lnTo>
                  <a:cubicBezTo>
                    <a:pt x="2602" y="4137"/>
                    <a:pt x="2769" y="4203"/>
                    <a:pt x="2936" y="4303"/>
                  </a:cubicBezTo>
                  <a:cubicBezTo>
                    <a:pt x="3069" y="4437"/>
                    <a:pt x="3203" y="4637"/>
                    <a:pt x="3303" y="4837"/>
                  </a:cubicBezTo>
                  <a:lnTo>
                    <a:pt x="4370" y="6972"/>
                  </a:lnTo>
                  <a:lnTo>
                    <a:pt x="6739" y="7039"/>
                  </a:lnTo>
                  <a:lnTo>
                    <a:pt x="5771" y="5037"/>
                  </a:lnTo>
                  <a:cubicBezTo>
                    <a:pt x="5705" y="4870"/>
                    <a:pt x="5605" y="4737"/>
                    <a:pt x="5505" y="4604"/>
                  </a:cubicBezTo>
                  <a:cubicBezTo>
                    <a:pt x="5404" y="4470"/>
                    <a:pt x="5304" y="4337"/>
                    <a:pt x="5171" y="4237"/>
                  </a:cubicBezTo>
                  <a:cubicBezTo>
                    <a:pt x="5004" y="4137"/>
                    <a:pt x="4837" y="4037"/>
                    <a:pt x="4637" y="3970"/>
                  </a:cubicBezTo>
                  <a:cubicBezTo>
                    <a:pt x="4904" y="3936"/>
                    <a:pt x="5138" y="3836"/>
                    <a:pt x="5371" y="3736"/>
                  </a:cubicBezTo>
                  <a:cubicBezTo>
                    <a:pt x="6372" y="3169"/>
                    <a:pt x="6672" y="1902"/>
                    <a:pt x="6072" y="968"/>
                  </a:cubicBezTo>
                  <a:cubicBezTo>
                    <a:pt x="5871" y="667"/>
                    <a:pt x="5571" y="434"/>
                    <a:pt x="5238" y="334"/>
                  </a:cubicBezTo>
                  <a:cubicBezTo>
                    <a:pt x="4737" y="167"/>
                    <a:pt x="4237" y="100"/>
                    <a:pt x="3737" y="100"/>
                  </a:cubicBez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0"/>
            <p:cNvSpPr/>
            <p:nvPr/>
          </p:nvSpPr>
          <p:spPr>
            <a:xfrm>
              <a:off x="4522726" y="3730722"/>
              <a:ext cx="141873" cy="148179"/>
            </a:xfrm>
            <a:custGeom>
              <a:rect b="b" l="l" r="r" t="t"/>
              <a:pathLst>
                <a:path extrusionOk="0" h="7073" w="6772">
                  <a:moveTo>
                    <a:pt x="2302" y="1468"/>
                  </a:moveTo>
                  <a:lnTo>
                    <a:pt x="3236" y="1502"/>
                  </a:lnTo>
                  <a:cubicBezTo>
                    <a:pt x="3280" y="1496"/>
                    <a:pt x="3326" y="1493"/>
                    <a:pt x="3372" y="1493"/>
                  </a:cubicBezTo>
                  <a:cubicBezTo>
                    <a:pt x="3601" y="1493"/>
                    <a:pt x="3842" y="1563"/>
                    <a:pt x="4036" y="1702"/>
                  </a:cubicBezTo>
                  <a:cubicBezTo>
                    <a:pt x="4170" y="1835"/>
                    <a:pt x="4237" y="2035"/>
                    <a:pt x="4203" y="2202"/>
                  </a:cubicBezTo>
                  <a:cubicBezTo>
                    <a:pt x="4203" y="2369"/>
                    <a:pt x="4170" y="2502"/>
                    <a:pt x="4070" y="2602"/>
                  </a:cubicBezTo>
                  <a:cubicBezTo>
                    <a:pt x="3970" y="2702"/>
                    <a:pt x="3870" y="2802"/>
                    <a:pt x="3703" y="2802"/>
                  </a:cubicBezTo>
                  <a:cubicBezTo>
                    <a:pt x="3536" y="2869"/>
                    <a:pt x="3336" y="2869"/>
                    <a:pt x="3169" y="2903"/>
                  </a:cubicBezTo>
                  <a:lnTo>
                    <a:pt x="2269" y="2869"/>
                  </a:lnTo>
                  <a:lnTo>
                    <a:pt x="2302" y="1468"/>
                  </a:lnTo>
                  <a:close/>
                  <a:moveTo>
                    <a:pt x="234" y="0"/>
                  </a:moveTo>
                  <a:lnTo>
                    <a:pt x="0" y="6872"/>
                  </a:lnTo>
                  <a:lnTo>
                    <a:pt x="2135" y="6939"/>
                  </a:lnTo>
                  <a:lnTo>
                    <a:pt x="2235" y="4137"/>
                  </a:lnTo>
                  <a:lnTo>
                    <a:pt x="2435" y="4137"/>
                  </a:lnTo>
                  <a:cubicBezTo>
                    <a:pt x="2602" y="4137"/>
                    <a:pt x="2802" y="4203"/>
                    <a:pt x="2936" y="4304"/>
                  </a:cubicBezTo>
                  <a:cubicBezTo>
                    <a:pt x="3102" y="4470"/>
                    <a:pt x="3203" y="4670"/>
                    <a:pt x="3303" y="4871"/>
                  </a:cubicBezTo>
                  <a:lnTo>
                    <a:pt x="4370" y="6972"/>
                  </a:lnTo>
                  <a:lnTo>
                    <a:pt x="6772" y="7072"/>
                  </a:lnTo>
                  <a:lnTo>
                    <a:pt x="5804" y="5037"/>
                  </a:lnTo>
                  <a:cubicBezTo>
                    <a:pt x="5704" y="4904"/>
                    <a:pt x="5638" y="4771"/>
                    <a:pt x="5504" y="4637"/>
                  </a:cubicBezTo>
                  <a:cubicBezTo>
                    <a:pt x="5437" y="4504"/>
                    <a:pt x="5304" y="4370"/>
                    <a:pt x="5204" y="4270"/>
                  </a:cubicBezTo>
                  <a:cubicBezTo>
                    <a:pt x="5037" y="4137"/>
                    <a:pt x="4837" y="4037"/>
                    <a:pt x="4637" y="4003"/>
                  </a:cubicBezTo>
                  <a:cubicBezTo>
                    <a:pt x="4904" y="3937"/>
                    <a:pt x="5171" y="3870"/>
                    <a:pt x="5404" y="3736"/>
                  </a:cubicBezTo>
                  <a:cubicBezTo>
                    <a:pt x="6005" y="3403"/>
                    <a:pt x="6371" y="2802"/>
                    <a:pt x="6371" y="2102"/>
                  </a:cubicBezTo>
                  <a:cubicBezTo>
                    <a:pt x="6405" y="1735"/>
                    <a:pt x="6305" y="1335"/>
                    <a:pt x="6071" y="1001"/>
                  </a:cubicBezTo>
                  <a:cubicBezTo>
                    <a:pt x="5871" y="701"/>
                    <a:pt x="5604" y="467"/>
                    <a:pt x="5237" y="334"/>
                  </a:cubicBezTo>
                  <a:cubicBezTo>
                    <a:pt x="4770" y="201"/>
                    <a:pt x="4270" y="134"/>
                    <a:pt x="3736" y="134"/>
                  </a:cubicBez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0"/>
            <p:cNvSpPr/>
            <p:nvPr/>
          </p:nvSpPr>
          <p:spPr>
            <a:xfrm>
              <a:off x="4668957" y="3735142"/>
              <a:ext cx="152893" cy="149478"/>
            </a:xfrm>
            <a:custGeom>
              <a:rect b="b" l="l" r="r" t="t"/>
              <a:pathLst>
                <a:path extrusionOk="0" h="7135" w="7298">
                  <a:moveTo>
                    <a:pt x="3660" y="1653"/>
                  </a:moveTo>
                  <a:cubicBezTo>
                    <a:pt x="3694" y="1653"/>
                    <a:pt x="3727" y="1655"/>
                    <a:pt x="3761" y="1657"/>
                  </a:cubicBezTo>
                  <a:cubicBezTo>
                    <a:pt x="4128" y="1657"/>
                    <a:pt x="4495" y="1824"/>
                    <a:pt x="4762" y="2124"/>
                  </a:cubicBezTo>
                  <a:cubicBezTo>
                    <a:pt x="5029" y="2558"/>
                    <a:pt x="5162" y="3058"/>
                    <a:pt x="5096" y="3559"/>
                  </a:cubicBezTo>
                  <a:cubicBezTo>
                    <a:pt x="5162" y="4126"/>
                    <a:pt x="4995" y="4660"/>
                    <a:pt x="4695" y="5127"/>
                  </a:cubicBezTo>
                  <a:cubicBezTo>
                    <a:pt x="4408" y="5398"/>
                    <a:pt x="4037" y="5532"/>
                    <a:pt x="3669" y="5532"/>
                  </a:cubicBezTo>
                  <a:cubicBezTo>
                    <a:pt x="3268" y="5532"/>
                    <a:pt x="2872" y="5373"/>
                    <a:pt x="2594" y="5060"/>
                  </a:cubicBezTo>
                  <a:cubicBezTo>
                    <a:pt x="2294" y="4593"/>
                    <a:pt x="2193" y="4093"/>
                    <a:pt x="2227" y="3559"/>
                  </a:cubicBezTo>
                  <a:cubicBezTo>
                    <a:pt x="2227" y="3025"/>
                    <a:pt x="2394" y="2491"/>
                    <a:pt x="2694" y="2091"/>
                  </a:cubicBezTo>
                  <a:cubicBezTo>
                    <a:pt x="2938" y="1816"/>
                    <a:pt x="3294" y="1653"/>
                    <a:pt x="3660" y="1653"/>
                  </a:cubicBezTo>
                  <a:close/>
                  <a:moveTo>
                    <a:pt x="3407" y="1"/>
                  </a:moveTo>
                  <a:cubicBezTo>
                    <a:pt x="1541" y="1"/>
                    <a:pt x="0" y="1556"/>
                    <a:pt x="125" y="3492"/>
                  </a:cubicBezTo>
                  <a:cubicBezTo>
                    <a:pt x="59" y="4159"/>
                    <a:pt x="192" y="4893"/>
                    <a:pt x="526" y="5494"/>
                  </a:cubicBezTo>
                  <a:cubicBezTo>
                    <a:pt x="792" y="6027"/>
                    <a:pt x="1193" y="6428"/>
                    <a:pt x="1726" y="6728"/>
                  </a:cubicBezTo>
                  <a:cubicBezTo>
                    <a:pt x="2327" y="6995"/>
                    <a:pt x="2961" y="7128"/>
                    <a:pt x="3628" y="7128"/>
                  </a:cubicBezTo>
                  <a:cubicBezTo>
                    <a:pt x="3709" y="7132"/>
                    <a:pt x="3790" y="7134"/>
                    <a:pt x="3871" y="7134"/>
                  </a:cubicBezTo>
                  <a:cubicBezTo>
                    <a:pt x="4456" y="7134"/>
                    <a:pt x="5035" y="7025"/>
                    <a:pt x="5563" y="6761"/>
                  </a:cubicBezTo>
                  <a:cubicBezTo>
                    <a:pt x="6063" y="6494"/>
                    <a:pt x="6463" y="6094"/>
                    <a:pt x="6763" y="5594"/>
                  </a:cubicBezTo>
                  <a:cubicBezTo>
                    <a:pt x="7064" y="4993"/>
                    <a:pt x="7230" y="4326"/>
                    <a:pt x="7230" y="3659"/>
                  </a:cubicBezTo>
                  <a:cubicBezTo>
                    <a:pt x="7297" y="2692"/>
                    <a:pt x="6997" y="1758"/>
                    <a:pt x="6396" y="1057"/>
                  </a:cubicBezTo>
                  <a:cubicBezTo>
                    <a:pt x="5725" y="386"/>
                    <a:pt x="4840" y="21"/>
                    <a:pt x="3916" y="21"/>
                  </a:cubicBezTo>
                  <a:cubicBezTo>
                    <a:pt x="3875" y="21"/>
                    <a:pt x="3835" y="22"/>
                    <a:pt x="3795" y="23"/>
                  </a:cubicBezTo>
                  <a:cubicBezTo>
                    <a:pt x="3664" y="8"/>
                    <a:pt x="3535" y="1"/>
                    <a:pt x="3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4842779" y="3741197"/>
              <a:ext cx="141894" cy="148179"/>
            </a:xfrm>
            <a:custGeom>
              <a:rect b="b" l="l" r="r" t="t"/>
              <a:pathLst>
                <a:path extrusionOk="0" h="7073" w="6773">
                  <a:moveTo>
                    <a:pt x="2302" y="1435"/>
                  </a:moveTo>
                  <a:lnTo>
                    <a:pt x="3236" y="1469"/>
                  </a:lnTo>
                  <a:cubicBezTo>
                    <a:pt x="3503" y="1469"/>
                    <a:pt x="3770" y="1535"/>
                    <a:pt x="4004" y="1669"/>
                  </a:cubicBezTo>
                  <a:cubicBezTo>
                    <a:pt x="4170" y="1802"/>
                    <a:pt x="4237" y="2002"/>
                    <a:pt x="4204" y="2202"/>
                  </a:cubicBezTo>
                  <a:cubicBezTo>
                    <a:pt x="4204" y="2336"/>
                    <a:pt x="4170" y="2503"/>
                    <a:pt x="4070" y="2603"/>
                  </a:cubicBezTo>
                  <a:cubicBezTo>
                    <a:pt x="3970" y="2736"/>
                    <a:pt x="3837" y="2803"/>
                    <a:pt x="3703" y="2803"/>
                  </a:cubicBezTo>
                  <a:cubicBezTo>
                    <a:pt x="3537" y="2870"/>
                    <a:pt x="3337" y="2870"/>
                    <a:pt x="3136" y="2903"/>
                  </a:cubicBezTo>
                  <a:lnTo>
                    <a:pt x="2269" y="2870"/>
                  </a:lnTo>
                  <a:lnTo>
                    <a:pt x="2302" y="1435"/>
                  </a:lnTo>
                  <a:close/>
                  <a:moveTo>
                    <a:pt x="201" y="1"/>
                  </a:moveTo>
                  <a:lnTo>
                    <a:pt x="1" y="6872"/>
                  </a:lnTo>
                  <a:lnTo>
                    <a:pt x="2136" y="6939"/>
                  </a:lnTo>
                  <a:lnTo>
                    <a:pt x="2236" y="4137"/>
                  </a:lnTo>
                  <a:lnTo>
                    <a:pt x="2403" y="4137"/>
                  </a:lnTo>
                  <a:cubicBezTo>
                    <a:pt x="2603" y="4137"/>
                    <a:pt x="2769" y="4204"/>
                    <a:pt x="2936" y="4337"/>
                  </a:cubicBezTo>
                  <a:cubicBezTo>
                    <a:pt x="3103" y="4471"/>
                    <a:pt x="3203" y="4671"/>
                    <a:pt x="3303" y="4871"/>
                  </a:cubicBezTo>
                  <a:lnTo>
                    <a:pt x="4371" y="7006"/>
                  </a:lnTo>
                  <a:lnTo>
                    <a:pt x="6772" y="7073"/>
                  </a:lnTo>
                  <a:lnTo>
                    <a:pt x="5805" y="5038"/>
                  </a:lnTo>
                  <a:cubicBezTo>
                    <a:pt x="5705" y="4904"/>
                    <a:pt x="5605" y="4771"/>
                    <a:pt x="5505" y="4637"/>
                  </a:cubicBezTo>
                  <a:cubicBezTo>
                    <a:pt x="5405" y="4504"/>
                    <a:pt x="5305" y="4371"/>
                    <a:pt x="5171" y="4271"/>
                  </a:cubicBezTo>
                  <a:cubicBezTo>
                    <a:pt x="5004" y="4137"/>
                    <a:pt x="4838" y="4070"/>
                    <a:pt x="4637" y="4004"/>
                  </a:cubicBezTo>
                  <a:cubicBezTo>
                    <a:pt x="4904" y="3937"/>
                    <a:pt x="5171" y="3870"/>
                    <a:pt x="5405" y="3737"/>
                  </a:cubicBezTo>
                  <a:cubicBezTo>
                    <a:pt x="6005" y="3437"/>
                    <a:pt x="6372" y="2803"/>
                    <a:pt x="6372" y="2102"/>
                  </a:cubicBezTo>
                  <a:cubicBezTo>
                    <a:pt x="6372" y="1735"/>
                    <a:pt x="6272" y="1335"/>
                    <a:pt x="6072" y="1002"/>
                  </a:cubicBezTo>
                  <a:cubicBezTo>
                    <a:pt x="5872" y="701"/>
                    <a:pt x="5571" y="468"/>
                    <a:pt x="5238" y="334"/>
                  </a:cubicBezTo>
                  <a:cubicBezTo>
                    <a:pt x="4771" y="201"/>
                    <a:pt x="4237" y="134"/>
                    <a:pt x="3737" y="134"/>
                  </a:cubicBezTo>
                  <a:lnTo>
                    <a:pt x="2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0"/>
            <p:cNvSpPr/>
            <p:nvPr/>
          </p:nvSpPr>
          <p:spPr>
            <a:xfrm>
              <a:off x="4213147" y="3989727"/>
              <a:ext cx="715610" cy="140051"/>
            </a:xfrm>
            <a:custGeom>
              <a:rect b="b" l="l" r="r" t="t"/>
              <a:pathLst>
                <a:path extrusionOk="0" h="6685" w="34158">
                  <a:moveTo>
                    <a:pt x="4883" y="0"/>
                  </a:moveTo>
                  <a:cubicBezTo>
                    <a:pt x="4751" y="0"/>
                    <a:pt x="4616" y="50"/>
                    <a:pt x="4503" y="146"/>
                  </a:cubicBezTo>
                  <a:lnTo>
                    <a:pt x="234" y="4016"/>
                  </a:lnTo>
                  <a:cubicBezTo>
                    <a:pt x="33" y="4216"/>
                    <a:pt x="0" y="4583"/>
                    <a:pt x="200" y="4816"/>
                  </a:cubicBezTo>
                  <a:cubicBezTo>
                    <a:pt x="309" y="4925"/>
                    <a:pt x="466" y="4984"/>
                    <a:pt x="624" y="4984"/>
                  </a:cubicBezTo>
                  <a:cubicBezTo>
                    <a:pt x="759" y="4984"/>
                    <a:pt x="894" y="4942"/>
                    <a:pt x="1001" y="4850"/>
                  </a:cubicBezTo>
                  <a:lnTo>
                    <a:pt x="4837" y="1314"/>
                  </a:lnTo>
                  <a:lnTo>
                    <a:pt x="8406" y="5217"/>
                  </a:lnTo>
                  <a:cubicBezTo>
                    <a:pt x="8506" y="5317"/>
                    <a:pt x="8640" y="5383"/>
                    <a:pt x="8773" y="5417"/>
                  </a:cubicBezTo>
                  <a:cubicBezTo>
                    <a:pt x="8940" y="5417"/>
                    <a:pt x="9073" y="5350"/>
                    <a:pt x="9207" y="5250"/>
                  </a:cubicBezTo>
                  <a:lnTo>
                    <a:pt x="13043" y="1748"/>
                  </a:lnTo>
                  <a:lnTo>
                    <a:pt x="16612" y="5650"/>
                  </a:lnTo>
                  <a:cubicBezTo>
                    <a:pt x="16716" y="5772"/>
                    <a:pt x="16865" y="5830"/>
                    <a:pt x="17012" y="5830"/>
                  </a:cubicBezTo>
                  <a:cubicBezTo>
                    <a:pt x="17148" y="5830"/>
                    <a:pt x="17283" y="5780"/>
                    <a:pt x="17379" y="5684"/>
                  </a:cubicBezTo>
                  <a:lnTo>
                    <a:pt x="21249" y="2148"/>
                  </a:lnTo>
                  <a:lnTo>
                    <a:pt x="24818" y="6084"/>
                  </a:lnTo>
                  <a:cubicBezTo>
                    <a:pt x="24926" y="6192"/>
                    <a:pt x="25074" y="6252"/>
                    <a:pt x="25223" y="6252"/>
                  </a:cubicBezTo>
                  <a:cubicBezTo>
                    <a:pt x="25350" y="6252"/>
                    <a:pt x="25478" y="6209"/>
                    <a:pt x="25585" y="6117"/>
                  </a:cubicBezTo>
                  <a:lnTo>
                    <a:pt x="29454" y="2581"/>
                  </a:lnTo>
                  <a:lnTo>
                    <a:pt x="33024" y="6484"/>
                  </a:lnTo>
                  <a:cubicBezTo>
                    <a:pt x="33124" y="6618"/>
                    <a:pt x="33257" y="6684"/>
                    <a:pt x="33424" y="6684"/>
                  </a:cubicBezTo>
                  <a:cubicBezTo>
                    <a:pt x="33891" y="6684"/>
                    <a:pt x="34158" y="6117"/>
                    <a:pt x="33858" y="5784"/>
                  </a:cubicBezTo>
                  <a:lnTo>
                    <a:pt x="29855" y="1447"/>
                  </a:lnTo>
                  <a:cubicBezTo>
                    <a:pt x="29751" y="1326"/>
                    <a:pt x="29611" y="1268"/>
                    <a:pt x="29468" y="1268"/>
                  </a:cubicBezTo>
                  <a:cubicBezTo>
                    <a:pt x="29335" y="1268"/>
                    <a:pt x="29200" y="1318"/>
                    <a:pt x="29087" y="1414"/>
                  </a:cubicBezTo>
                  <a:lnTo>
                    <a:pt x="25218" y="4916"/>
                  </a:lnTo>
                  <a:lnTo>
                    <a:pt x="21649" y="1014"/>
                  </a:lnTo>
                  <a:cubicBezTo>
                    <a:pt x="21545" y="892"/>
                    <a:pt x="21405" y="834"/>
                    <a:pt x="21262" y="834"/>
                  </a:cubicBezTo>
                  <a:cubicBezTo>
                    <a:pt x="21129" y="834"/>
                    <a:pt x="20994" y="884"/>
                    <a:pt x="20882" y="980"/>
                  </a:cubicBezTo>
                  <a:lnTo>
                    <a:pt x="17046" y="4516"/>
                  </a:lnTo>
                  <a:lnTo>
                    <a:pt x="13476" y="613"/>
                  </a:lnTo>
                  <a:cubicBezTo>
                    <a:pt x="13376" y="480"/>
                    <a:pt x="13243" y="413"/>
                    <a:pt x="13076" y="413"/>
                  </a:cubicBezTo>
                  <a:cubicBezTo>
                    <a:pt x="12943" y="413"/>
                    <a:pt x="12809" y="447"/>
                    <a:pt x="12676" y="547"/>
                  </a:cubicBezTo>
                  <a:lnTo>
                    <a:pt x="8840" y="4083"/>
                  </a:lnTo>
                  <a:lnTo>
                    <a:pt x="5270" y="180"/>
                  </a:lnTo>
                  <a:cubicBezTo>
                    <a:pt x="5167" y="58"/>
                    <a:pt x="5027" y="0"/>
                    <a:pt x="4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0"/>
            <p:cNvSpPr/>
            <p:nvPr/>
          </p:nvSpPr>
          <p:spPr>
            <a:xfrm>
              <a:off x="3427648" y="4199646"/>
              <a:ext cx="103451" cy="292127"/>
            </a:xfrm>
            <a:custGeom>
              <a:rect b="b" l="l" r="r" t="t"/>
              <a:pathLst>
                <a:path extrusionOk="0" h="13944" w="4938">
                  <a:moveTo>
                    <a:pt x="1268" y="0"/>
                  </a:moveTo>
                  <a:lnTo>
                    <a:pt x="1" y="1368"/>
                  </a:lnTo>
                  <a:lnTo>
                    <a:pt x="2336" y="12709"/>
                  </a:lnTo>
                  <a:lnTo>
                    <a:pt x="4937" y="13943"/>
                  </a:lnTo>
                  <a:lnTo>
                    <a:pt x="1268"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0"/>
            <p:cNvSpPr/>
            <p:nvPr/>
          </p:nvSpPr>
          <p:spPr>
            <a:xfrm>
              <a:off x="3454213" y="4199646"/>
              <a:ext cx="149562" cy="292127"/>
            </a:xfrm>
            <a:custGeom>
              <a:rect b="b" l="l" r="r" t="t"/>
              <a:pathLst>
                <a:path extrusionOk="0" h="13944" w="7139">
                  <a:moveTo>
                    <a:pt x="0" y="0"/>
                  </a:moveTo>
                  <a:lnTo>
                    <a:pt x="3669" y="13943"/>
                  </a:lnTo>
                  <a:lnTo>
                    <a:pt x="7139" y="11942"/>
                  </a:lnTo>
                  <a:lnTo>
                    <a:pt x="4170" y="260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0"/>
            <p:cNvSpPr/>
            <p:nvPr/>
          </p:nvSpPr>
          <p:spPr>
            <a:xfrm>
              <a:off x="4657350" y="4307769"/>
              <a:ext cx="560035" cy="227328"/>
            </a:xfrm>
            <a:custGeom>
              <a:rect b="b" l="l" r="r" t="t"/>
              <a:pathLst>
                <a:path extrusionOk="0" h="10851" w="26732">
                  <a:moveTo>
                    <a:pt x="23168" y="4909"/>
                  </a:moveTo>
                  <a:cubicBezTo>
                    <a:pt x="23175" y="4921"/>
                    <a:pt x="23183" y="4934"/>
                    <a:pt x="23195" y="4946"/>
                  </a:cubicBezTo>
                  <a:cubicBezTo>
                    <a:pt x="23193" y="4941"/>
                    <a:pt x="23184" y="4928"/>
                    <a:pt x="23168" y="4909"/>
                  </a:cubicBezTo>
                  <a:close/>
                  <a:moveTo>
                    <a:pt x="21016" y="0"/>
                  </a:moveTo>
                  <a:cubicBezTo>
                    <a:pt x="20026" y="0"/>
                    <a:pt x="18889" y="156"/>
                    <a:pt x="17591" y="543"/>
                  </a:cubicBezTo>
                  <a:cubicBezTo>
                    <a:pt x="17291" y="643"/>
                    <a:pt x="16991" y="810"/>
                    <a:pt x="16757" y="1044"/>
                  </a:cubicBezTo>
                  <a:cubicBezTo>
                    <a:pt x="12982" y="4722"/>
                    <a:pt x="6411" y="6685"/>
                    <a:pt x="3120" y="6685"/>
                  </a:cubicBezTo>
                  <a:cubicBezTo>
                    <a:pt x="3038" y="6685"/>
                    <a:pt x="2958" y="6683"/>
                    <a:pt x="2881" y="6681"/>
                  </a:cubicBezTo>
                  <a:cubicBezTo>
                    <a:pt x="2859" y="6680"/>
                    <a:pt x="2837" y="6680"/>
                    <a:pt x="2815" y="6680"/>
                  </a:cubicBezTo>
                  <a:cubicBezTo>
                    <a:pt x="77" y="6680"/>
                    <a:pt x="1" y="10784"/>
                    <a:pt x="2747" y="10851"/>
                  </a:cubicBezTo>
                  <a:lnTo>
                    <a:pt x="3048" y="10851"/>
                  </a:lnTo>
                  <a:cubicBezTo>
                    <a:pt x="6884" y="10851"/>
                    <a:pt x="14389" y="8849"/>
                    <a:pt x="19259" y="4413"/>
                  </a:cubicBezTo>
                  <a:cubicBezTo>
                    <a:pt x="19950" y="4242"/>
                    <a:pt x="20530" y="4176"/>
                    <a:pt x="21015" y="4176"/>
                  </a:cubicBezTo>
                  <a:cubicBezTo>
                    <a:pt x="22443" y="4176"/>
                    <a:pt x="23039" y="4750"/>
                    <a:pt x="23168" y="4909"/>
                  </a:cubicBezTo>
                  <a:lnTo>
                    <a:pt x="23168" y="4909"/>
                  </a:lnTo>
                  <a:cubicBezTo>
                    <a:pt x="23157" y="4888"/>
                    <a:pt x="23150" y="4867"/>
                    <a:pt x="23129" y="4846"/>
                  </a:cubicBezTo>
                  <a:lnTo>
                    <a:pt x="26731" y="2745"/>
                  </a:lnTo>
                  <a:cubicBezTo>
                    <a:pt x="26651" y="2611"/>
                    <a:pt x="25063" y="0"/>
                    <a:pt x="21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4544388" y="4289794"/>
              <a:ext cx="213858" cy="303314"/>
            </a:xfrm>
            <a:custGeom>
              <a:rect b="b" l="l" r="r" t="t"/>
              <a:pathLst>
                <a:path extrusionOk="0" h="14478" w="10208">
                  <a:moveTo>
                    <a:pt x="0" y="0"/>
                  </a:moveTo>
                  <a:lnTo>
                    <a:pt x="601" y="14010"/>
                  </a:lnTo>
                  <a:lnTo>
                    <a:pt x="8173" y="14477"/>
                  </a:lnTo>
                  <a:lnTo>
                    <a:pt x="10208" y="40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0"/>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0"/>
            <p:cNvSpPr/>
            <p:nvPr/>
          </p:nvSpPr>
          <p:spPr>
            <a:xfrm>
              <a:off x="4715591" y="4298174"/>
              <a:ext cx="60818" cy="294934"/>
            </a:xfrm>
            <a:custGeom>
              <a:rect b="b" l="l" r="r" t="t"/>
              <a:pathLst>
                <a:path extrusionOk="0" h="14078" w="2903">
                  <a:moveTo>
                    <a:pt x="2036" y="0"/>
                  </a:moveTo>
                  <a:lnTo>
                    <a:pt x="1" y="14077"/>
                  </a:lnTo>
                  <a:lnTo>
                    <a:pt x="1802" y="12309"/>
                  </a:lnTo>
                  <a:lnTo>
                    <a:pt x="2903" y="3603"/>
                  </a:lnTo>
                  <a:lnTo>
                    <a:pt x="20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0"/>
            <p:cNvSpPr/>
            <p:nvPr/>
          </p:nvSpPr>
          <p:spPr>
            <a:xfrm>
              <a:off x="5312310" y="3697432"/>
              <a:ext cx="361408" cy="784557"/>
            </a:xfrm>
            <a:custGeom>
              <a:rect b="b" l="l" r="r" t="t"/>
              <a:pathLst>
                <a:path extrusionOk="0" h="37449" w="17251">
                  <a:moveTo>
                    <a:pt x="1335" y="0"/>
                  </a:moveTo>
                  <a:cubicBezTo>
                    <a:pt x="670" y="0"/>
                    <a:pt x="1" y="472"/>
                    <a:pt x="72" y="1356"/>
                  </a:cubicBezTo>
                  <a:cubicBezTo>
                    <a:pt x="105" y="1923"/>
                    <a:pt x="1172" y="15633"/>
                    <a:pt x="2273" y="22171"/>
                  </a:cubicBezTo>
                  <a:cubicBezTo>
                    <a:pt x="2273" y="22238"/>
                    <a:pt x="2306" y="22338"/>
                    <a:pt x="2340" y="22404"/>
                  </a:cubicBezTo>
                  <a:cubicBezTo>
                    <a:pt x="4575" y="28075"/>
                    <a:pt x="10446" y="33913"/>
                    <a:pt x="14782" y="37215"/>
                  </a:cubicBezTo>
                  <a:cubicBezTo>
                    <a:pt x="14982" y="37382"/>
                    <a:pt x="15249" y="37448"/>
                    <a:pt x="15516" y="37448"/>
                  </a:cubicBezTo>
                  <a:lnTo>
                    <a:pt x="15549" y="37448"/>
                  </a:lnTo>
                  <a:cubicBezTo>
                    <a:pt x="16750" y="37448"/>
                    <a:pt x="17250" y="35947"/>
                    <a:pt x="16283" y="35213"/>
                  </a:cubicBezTo>
                  <a:cubicBezTo>
                    <a:pt x="13047" y="32745"/>
                    <a:pt x="6943" y="27108"/>
                    <a:pt x="4708" y="21604"/>
                  </a:cubicBezTo>
                  <a:cubicBezTo>
                    <a:pt x="3641" y="15132"/>
                    <a:pt x="2573" y="1289"/>
                    <a:pt x="2573" y="1156"/>
                  </a:cubicBezTo>
                  <a:cubicBezTo>
                    <a:pt x="2511" y="372"/>
                    <a:pt x="1924"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0"/>
            <p:cNvSpPr/>
            <p:nvPr/>
          </p:nvSpPr>
          <p:spPr>
            <a:xfrm>
              <a:off x="5667664" y="4420040"/>
              <a:ext cx="126245" cy="75231"/>
            </a:xfrm>
            <a:custGeom>
              <a:rect b="b" l="l" r="r" t="t"/>
              <a:pathLst>
                <a:path extrusionOk="0" h="3591" w="6026">
                  <a:moveTo>
                    <a:pt x="1825" y="0"/>
                  </a:moveTo>
                  <a:cubicBezTo>
                    <a:pt x="777" y="0"/>
                    <a:pt x="0" y="1500"/>
                    <a:pt x="1089" y="2289"/>
                  </a:cubicBezTo>
                  <a:cubicBezTo>
                    <a:pt x="2290" y="3157"/>
                    <a:pt x="3391" y="3590"/>
                    <a:pt x="4358" y="3590"/>
                  </a:cubicBezTo>
                  <a:cubicBezTo>
                    <a:pt x="6026" y="3590"/>
                    <a:pt x="6026" y="1088"/>
                    <a:pt x="4358" y="1088"/>
                  </a:cubicBezTo>
                  <a:cubicBezTo>
                    <a:pt x="4158" y="1088"/>
                    <a:pt x="3591" y="1022"/>
                    <a:pt x="2557" y="254"/>
                  </a:cubicBezTo>
                  <a:cubicBezTo>
                    <a:pt x="2311" y="76"/>
                    <a:pt x="2061" y="0"/>
                    <a:pt x="18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0"/>
            <p:cNvSpPr/>
            <p:nvPr/>
          </p:nvSpPr>
          <p:spPr>
            <a:xfrm>
              <a:off x="5687671" y="4402568"/>
              <a:ext cx="311003" cy="138710"/>
            </a:xfrm>
            <a:custGeom>
              <a:rect b="b" l="l" r="r" t="t"/>
              <a:pathLst>
                <a:path extrusionOk="0" h="6621" w="14845">
                  <a:moveTo>
                    <a:pt x="5858" y="0"/>
                  </a:moveTo>
                  <a:cubicBezTo>
                    <a:pt x="3702" y="0"/>
                    <a:pt x="1321" y="651"/>
                    <a:pt x="501" y="3090"/>
                  </a:cubicBezTo>
                  <a:cubicBezTo>
                    <a:pt x="1" y="4558"/>
                    <a:pt x="2502" y="5492"/>
                    <a:pt x="3737" y="5992"/>
                  </a:cubicBezTo>
                  <a:cubicBezTo>
                    <a:pt x="4901" y="6444"/>
                    <a:pt x="5912" y="6621"/>
                    <a:pt x="6697" y="6621"/>
                  </a:cubicBezTo>
                  <a:cubicBezTo>
                    <a:pt x="8518" y="6621"/>
                    <a:pt x="9122" y="5667"/>
                    <a:pt x="7606" y="4991"/>
                  </a:cubicBezTo>
                  <a:lnTo>
                    <a:pt x="7606" y="4991"/>
                  </a:lnTo>
                  <a:cubicBezTo>
                    <a:pt x="7606" y="4991"/>
                    <a:pt x="9375" y="5284"/>
                    <a:pt x="11076" y="5284"/>
                  </a:cubicBezTo>
                  <a:cubicBezTo>
                    <a:pt x="12008" y="5284"/>
                    <a:pt x="12920" y="5196"/>
                    <a:pt x="13510" y="4925"/>
                  </a:cubicBezTo>
                  <a:cubicBezTo>
                    <a:pt x="14845" y="4291"/>
                    <a:pt x="14845" y="3157"/>
                    <a:pt x="13810" y="2490"/>
                  </a:cubicBezTo>
                  <a:cubicBezTo>
                    <a:pt x="12376" y="1622"/>
                    <a:pt x="10808" y="955"/>
                    <a:pt x="9207" y="488"/>
                  </a:cubicBezTo>
                  <a:cubicBezTo>
                    <a:pt x="8474" y="257"/>
                    <a:pt x="7210" y="0"/>
                    <a:pt x="5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p:nvPr/>
          </p:nvSpPr>
          <p:spPr>
            <a:xfrm>
              <a:off x="5252309" y="3620357"/>
              <a:ext cx="176818" cy="257077"/>
            </a:xfrm>
            <a:custGeom>
              <a:rect b="b" l="l" r="r" t="t"/>
              <a:pathLst>
                <a:path extrusionOk="0" h="12271" w="8440">
                  <a:moveTo>
                    <a:pt x="3767" y="1"/>
                  </a:moveTo>
                  <a:cubicBezTo>
                    <a:pt x="1792" y="1"/>
                    <a:pt x="970" y="2342"/>
                    <a:pt x="500" y="5535"/>
                  </a:cubicBezTo>
                  <a:cubicBezTo>
                    <a:pt x="0" y="8904"/>
                    <a:pt x="100" y="11907"/>
                    <a:pt x="2368" y="12240"/>
                  </a:cubicBezTo>
                  <a:cubicBezTo>
                    <a:pt x="2508" y="12260"/>
                    <a:pt x="2650" y="12270"/>
                    <a:pt x="2793" y="12270"/>
                  </a:cubicBezTo>
                  <a:cubicBezTo>
                    <a:pt x="4998" y="12270"/>
                    <a:pt x="7469" y="9900"/>
                    <a:pt x="7939" y="6736"/>
                  </a:cubicBezTo>
                  <a:cubicBezTo>
                    <a:pt x="8439" y="3367"/>
                    <a:pt x="6471" y="365"/>
                    <a:pt x="4170" y="31"/>
                  </a:cubicBezTo>
                  <a:cubicBezTo>
                    <a:pt x="4030" y="11"/>
                    <a:pt x="3896" y="1"/>
                    <a:pt x="3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0"/>
            <p:cNvSpPr/>
            <p:nvPr/>
          </p:nvSpPr>
          <p:spPr>
            <a:xfrm>
              <a:off x="4406705" y="4491060"/>
              <a:ext cx="48939" cy="82480"/>
            </a:xfrm>
            <a:custGeom>
              <a:rect b="b" l="l" r="r" t="t"/>
              <a:pathLst>
                <a:path extrusionOk="0" h="3937" w="2336">
                  <a:moveTo>
                    <a:pt x="1" y="0"/>
                  </a:moveTo>
                  <a:lnTo>
                    <a:pt x="668" y="1968"/>
                  </a:lnTo>
                  <a:lnTo>
                    <a:pt x="1" y="3936"/>
                  </a:lnTo>
                  <a:lnTo>
                    <a:pt x="1202" y="3936"/>
                  </a:lnTo>
                  <a:lnTo>
                    <a:pt x="2336" y="1968"/>
                  </a:lnTo>
                  <a:lnTo>
                    <a:pt x="1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0"/>
            <p:cNvSpPr/>
            <p:nvPr/>
          </p:nvSpPr>
          <p:spPr>
            <a:xfrm>
              <a:off x="4357095" y="4502939"/>
              <a:ext cx="51034" cy="60106"/>
            </a:xfrm>
            <a:custGeom>
              <a:rect b="b" l="l" r="r" t="t"/>
              <a:pathLst>
                <a:path extrusionOk="0" h="2869" w="2436">
                  <a:moveTo>
                    <a:pt x="534" y="0"/>
                  </a:moveTo>
                  <a:lnTo>
                    <a:pt x="1" y="1568"/>
                  </a:lnTo>
                  <a:lnTo>
                    <a:pt x="868" y="2869"/>
                  </a:lnTo>
                  <a:lnTo>
                    <a:pt x="2436" y="2435"/>
                  </a:lnTo>
                  <a:lnTo>
                    <a:pt x="2436" y="2435"/>
                  </a:lnTo>
                  <a:cubicBezTo>
                    <a:pt x="2414" y="2436"/>
                    <a:pt x="2393" y="2437"/>
                    <a:pt x="2372" y="2437"/>
                  </a:cubicBezTo>
                  <a:cubicBezTo>
                    <a:pt x="1033" y="2437"/>
                    <a:pt x="1022" y="397"/>
                    <a:pt x="2342" y="397"/>
                  </a:cubicBezTo>
                  <a:cubicBezTo>
                    <a:pt x="2373" y="397"/>
                    <a:pt x="2404" y="398"/>
                    <a:pt x="2436" y="400"/>
                  </a:cubicBezTo>
                  <a:lnTo>
                    <a:pt x="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p:nvPr/>
          </p:nvSpPr>
          <p:spPr>
            <a:xfrm>
              <a:off x="4340335" y="4491060"/>
              <a:ext cx="95050" cy="82480"/>
            </a:xfrm>
            <a:custGeom>
              <a:rect b="b" l="l" r="r" t="t"/>
              <a:pathLst>
                <a:path extrusionOk="0" h="3937" w="4537">
                  <a:moveTo>
                    <a:pt x="2255" y="942"/>
                  </a:moveTo>
                  <a:cubicBezTo>
                    <a:pt x="2791" y="942"/>
                    <a:pt x="3302" y="1354"/>
                    <a:pt x="3302" y="1968"/>
                  </a:cubicBezTo>
                  <a:cubicBezTo>
                    <a:pt x="3302" y="2535"/>
                    <a:pt x="2835" y="3002"/>
                    <a:pt x="2268" y="3002"/>
                  </a:cubicBezTo>
                  <a:cubicBezTo>
                    <a:pt x="1368" y="3002"/>
                    <a:pt x="901" y="1901"/>
                    <a:pt x="1534" y="1234"/>
                  </a:cubicBezTo>
                  <a:cubicBezTo>
                    <a:pt x="1747" y="1032"/>
                    <a:pt x="2004" y="942"/>
                    <a:pt x="2255" y="942"/>
                  </a:cubicBezTo>
                  <a:close/>
                  <a:moveTo>
                    <a:pt x="1134" y="0"/>
                  </a:moveTo>
                  <a:lnTo>
                    <a:pt x="0" y="1968"/>
                  </a:lnTo>
                  <a:lnTo>
                    <a:pt x="1134" y="3936"/>
                  </a:lnTo>
                  <a:lnTo>
                    <a:pt x="3402" y="3936"/>
                  </a:lnTo>
                  <a:lnTo>
                    <a:pt x="4537" y="1968"/>
                  </a:lnTo>
                  <a:lnTo>
                    <a:pt x="3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0"/>
            <p:cNvSpPr/>
            <p:nvPr/>
          </p:nvSpPr>
          <p:spPr>
            <a:xfrm>
              <a:off x="6065735" y="4427456"/>
              <a:ext cx="36369" cy="60818"/>
            </a:xfrm>
            <a:custGeom>
              <a:rect b="b" l="l" r="r" t="t"/>
              <a:pathLst>
                <a:path extrusionOk="0" h="2903" w="1736">
                  <a:moveTo>
                    <a:pt x="835" y="1"/>
                  </a:moveTo>
                  <a:lnTo>
                    <a:pt x="1" y="1468"/>
                  </a:lnTo>
                  <a:lnTo>
                    <a:pt x="835" y="2903"/>
                  </a:lnTo>
                  <a:lnTo>
                    <a:pt x="1735" y="2903"/>
                  </a:lnTo>
                  <a:lnTo>
                    <a:pt x="1202" y="1468"/>
                  </a:lnTo>
                  <a:lnTo>
                    <a:pt x="17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0"/>
            <p:cNvSpPr/>
            <p:nvPr/>
          </p:nvSpPr>
          <p:spPr>
            <a:xfrm>
              <a:off x="6100680" y="4436548"/>
              <a:ext cx="37752" cy="44037"/>
            </a:xfrm>
            <a:custGeom>
              <a:rect b="b" l="l" r="r" t="t"/>
              <a:pathLst>
                <a:path extrusionOk="0" h="2102" w="1802">
                  <a:moveTo>
                    <a:pt x="1435" y="0"/>
                  </a:moveTo>
                  <a:lnTo>
                    <a:pt x="1" y="267"/>
                  </a:lnTo>
                  <a:cubicBezTo>
                    <a:pt x="22" y="266"/>
                    <a:pt x="42" y="265"/>
                    <a:pt x="62" y="265"/>
                  </a:cubicBezTo>
                  <a:cubicBezTo>
                    <a:pt x="1038" y="265"/>
                    <a:pt x="1048" y="1772"/>
                    <a:pt x="91" y="1772"/>
                  </a:cubicBezTo>
                  <a:cubicBezTo>
                    <a:pt x="62" y="1772"/>
                    <a:pt x="32" y="1771"/>
                    <a:pt x="1" y="1768"/>
                  </a:cubicBezTo>
                  <a:lnTo>
                    <a:pt x="1" y="1768"/>
                  </a:lnTo>
                  <a:lnTo>
                    <a:pt x="1168" y="2102"/>
                  </a:lnTo>
                  <a:lnTo>
                    <a:pt x="1802" y="1134"/>
                  </a:lnTo>
                  <a:lnTo>
                    <a:pt x="1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0"/>
            <p:cNvSpPr/>
            <p:nvPr/>
          </p:nvSpPr>
          <p:spPr>
            <a:xfrm>
              <a:off x="6080421" y="4427456"/>
              <a:ext cx="69910" cy="60818"/>
            </a:xfrm>
            <a:custGeom>
              <a:rect b="b" l="l" r="r" t="t"/>
              <a:pathLst>
                <a:path extrusionOk="0" h="2903" w="3337">
                  <a:moveTo>
                    <a:pt x="1670" y="695"/>
                  </a:moveTo>
                  <a:cubicBezTo>
                    <a:pt x="1857" y="695"/>
                    <a:pt x="2048" y="769"/>
                    <a:pt x="2202" y="935"/>
                  </a:cubicBezTo>
                  <a:cubicBezTo>
                    <a:pt x="2702" y="1402"/>
                    <a:pt x="2335" y="2202"/>
                    <a:pt x="1668" y="2202"/>
                  </a:cubicBezTo>
                  <a:cubicBezTo>
                    <a:pt x="1268" y="2202"/>
                    <a:pt x="901" y="1869"/>
                    <a:pt x="934" y="1468"/>
                  </a:cubicBezTo>
                  <a:cubicBezTo>
                    <a:pt x="934" y="999"/>
                    <a:pt x="1293" y="695"/>
                    <a:pt x="1670" y="695"/>
                  </a:cubicBezTo>
                  <a:close/>
                  <a:moveTo>
                    <a:pt x="834" y="1"/>
                  </a:moveTo>
                  <a:lnTo>
                    <a:pt x="0" y="1468"/>
                  </a:lnTo>
                  <a:lnTo>
                    <a:pt x="834" y="2903"/>
                  </a:lnTo>
                  <a:lnTo>
                    <a:pt x="2502" y="2903"/>
                  </a:lnTo>
                  <a:lnTo>
                    <a:pt x="3336" y="1468"/>
                  </a:lnTo>
                  <a:lnTo>
                    <a:pt x="2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0"/>
            <p:cNvSpPr/>
            <p:nvPr/>
          </p:nvSpPr>
          <p:spPr>
            <a:xfrm>
              <a:off x="5410230" y="4491752"/>
              <a:ext cx="76907" cy="37061"/>
            </a:xfrm>
            <a:custGeom>
              <a:rect b="b" l="l" r="r" t="t"/>
              <a:pathLst>
                <a:path extrusionOk="0" h="1769" w="3671">
                  <a:moveTo>
                    <a:pt x="901" y="0"/>
                  </a:moveTo>
                  <a:cubicBezTo>
                    <a:pt x="401" y="0"/>
                    <a:pt x="1" y="401"/>
                    <a:pt x="1" y="901"/>
                  </a:cubicBezTo>
                  <a:cubicBezTo>
                    <a:pt x="1" y="1368"/>
                    <a:pt x="401" y="1768"/>
                    <a:pt x="901" y="1768"/>
                  </a:cubicBezTo>
                  <a:lnTo>
                    <a:pt x="2769" y="1768"/>
                  </a:lnTo>
                  <a:cubicBezTo>
                    <a:pt x="3270" y="1768"/>
                    <a:pt x="3670" y="1368"/>
                    <a:pt x="3670" y="901"/>
                  </a:cubicBezTo>
                  <a:cubicBezTo>
                    <a:pt x="3670" y="401"/>
                    <a:pt x="3270" y="0"/>
                    <a:pt x="2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0"/>
            <p:cNvSpPr/>
            <p:nvPr/>
          </p:nvSpPr>
          <p:spPr>
            <a:xfrm>
              <a:off x="5355027" y="4473504"/>
              <a:ext cx="90357" cy="78060"/>
            </a:xfrm>
            <a:custGeom>
              <a:rect b="b" l="l" r="r" t="t"/>
              <a:pathLst>
                <a:path extrusionOk="0" h="3726" w="4313">
                  <a:moveTo>
                    <a:pt x="2116" y="0"/>
                  </a:moveTo>
                  <a:cubicBezTo>
                    <a:pt x="1484" y="0"/>
                    <a:pt x="852" y="315"/>
                    <a:pt x="501" y="972"/>
                  </a:cubicBezTo>
                  <a:cubicBezTo>
                    <a:pt x="1" y="1906"/>
                    <a:pt x="368" y="3040"/>
                    <a:pt x="1335" y="3540"/>
                  </a:cubicBezTo>
                  <a:cubicBezTo>
                    <a:pt x="1602" y="3667"/>
                    <a:pt x="1873" y="3725"/>
                    <a:pt x="2136" y="3725"/>
                  </a:cubicBezTo>
                  <a:cubicBezTo>
                    <a:pt x="3316" y="3725"/>
                    <a:pt x="4313" y="2554"/>
                    <a:pt x="3903" y="1272"/>
                  </a:cubicBezTo>
                  <a:cubicBezTo>
                    <a:pt x="3614" y="440"/>
                    <a:pt x="2864" y="0"/>
                    <a:pt x="21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0"/>
            <p:cNvSpPr/>
            <p:nvPr/>
          </p:nvSpPr>
          <p:spPr>
            <a:xfrm>
              <a:off x="5375998" y="4467994"/>
              <a:ext cx="48227" cy="84575"/>
            </a:xfrm>
            <a:custGeom>
              <a:rect b="b" l="l" r="r" t="t"/>
              <a:pathLst>
                <a:path extrusionOk="0" h="4037" w="2302">
                  <a:moveTo>
                    <a:pt x="1802" y="0"/>
                  </a:moveTo>
                  <a:lnTo>
                    <a:pt x="0" y="3803"/>
                  </a:lnTo>
                  <a:lnTo>
                    <a:pt x="501" y="4037"/>
                  </a:lnTo>
                  <a:lnTo>
                    <a:pt x="2302" y="234"/>
                  </a:lnTo>
                  <a:lnTo>
                    <a:pt x="1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41" name="Google Shape;1541;p70"/>
          <p:cNvCxnSpPr>
            <a:stCxn id="1485" idx="2"/>
          </p:cNvCxnSpPr>
          <p:nvPr/>
        </p:nvCxnSpPr>
        <p:spPr>
          <a:xfrm flipH="1">
            <a:off x="5842694" y="1884880"/>
            <a:ext cx="771000" cy="5208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542" name="Google Shape;1542;p70"/>
          <p:cNvCxnSpPr>
            <a:stCxn id="1489" idx="6"/>
          </p:cNvCxnSpPr>
          <p:nvPr/>
        </p:nvCxnSpPr>
        <p:spPr>
          <a:xfrm>
            <a:off x="2188497" y="1426692"/>
            <a:ext cx="1074600" cy="986100"/>
          </a:xfrm>
          <a:prstGeom prst="bentConnector3">
            <a:avLst>
              <a:gd fmla="val 68826" name="adj1"/>
            </a:avLst>
          </a:prstGeom>
          <a:noFill/>
          <a:ln cap="flat" cmpd="sng" w="9525">
            <a:solidFill>
              <a:schemeClr val="dk1"/>
            </a:solidFill>
            <a:prstDash val="solid"/>
            <a:round/>
            <a:headEnd len="med" w="med" type="none"/>
            <a:tailEnd len="med" w="med" type="oval"/>
          </a:ln>
        </p:spPr>
      </p:cxnSp>
      <p:cxnSp>
        <p:nvCxnSpPr>
          <p:cNvPr id="1543" name="Google Shape;1543;p70"/>
          <p:cNvCxnSpPr>
            <a:stCxn id="1486" idx="2"/>
          </p:cNvCxnSpPr>
          <p:nvPr/>
        </p:nvCxnSpPr>
        <p:spPr>
          <a:xfrm flipH="1">
            <a:off x="5445794" y="3261605"/>
            <a:ext cx="1167900" cy="5850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1544" name="Google Shape;1544;p70"/>
          <p:cNvCxnSpPr/>
          <p:nvPr/>
        </p:nvCxnSpPr>
        <p:spPr>
          <a:xfrm flipH="1" rot="10800000">
            <a:off x="2370472" y="3778155"/>
            <a:ext cx="1304700" cy="57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1545" name="Google Shape;1545;p70"/>
          <p:cNvSpPr/>
          <p:nvPr/>
        </p:nvSpPr>
        <p:spPr>
          <a:xfrm>
            <a:off x="2188972" y="3679892"/>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46" name="Google Shape;1546;p70"/>
          <p:cNvSpPr txBox="1"/>
          <p:nvPr>
            <p:ph idx="4294967295" type="subTitle"/>
          </p:nvPr>
        </p:nvSpPr>
        <p:spPr>
          <a:xfrm>
            <a:off x="277078" y="3388575"/>
            <a:ext cx="1911900" cy="3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Poppins Black"/>
                <a:ea typeface="Poppins Black"/>
                <a:cs typeface="Poppins Black"/>
                <a:sym typeface="Poppins Black"/>
              </a:rPr>
              <a:t>Initial Error</a:t>
            </a:r>
            <a:endParaRPr>
              <a:latin typeface="Poppins Black"/>
              <a:ea typeface="Poppins Black"/>
              <a:cs typeface="Poppins Black"/>
              <a:sym typeface="Poppins Black"/>
            </a:endParaRPr>
          </a:p>
        </p:txBody>
      </p:sp>
      <p:sp>
        <p:nvSpPr>
          <p:cNvPr id="1547" name="Google Shape;1547;p70"/>
          <p:cNvSpPr txBox="1"/>
          <p:nvPr>
            <p:ph idx="4294967295" type="subTitle"/>
          </p:nvPr>
        </p:nvSpPr>
        <p:spPr>
          <a:xfrm>
            <a:off x="213875" y="3679900"/>
            <a:ext cx="2044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Robot collides when human is too close to the robot and a goal is given</a:t>
            </a:r>
            <a:endParaRPr sz="1400"/>
          </a:p>
        </p:txBody>
      </p:sp>
      <p:sp>
        <p:nvSpPr>
          <p:cNvPr id="1548" name="Google Shape;1548;p70"/>
          <p:cNvSpPr txBox="1"/>
          <p:nvPr>
            <p:ph idx="4294967295" type="subTitle"/>
          </p:nvPr>
        </p:nvSpPr>
        <p:spPr>
          <a:xfrm>
            <a:off x="83550" y="2530650"/>
            <a:ext cx="2226300" cy="9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Robot is not able to find a path when human is approaching</a:t>
            </a:r>
            <a:endParaRPr sz="1400"/>
          </a:p>
        </p:txBody>
      </p:sp>
      <p:sp>
        <p:nvSpPr>
          <p:cNvPr id="1549" name="Google Shape;1549;p70"/>
          <p:cNvSpPr txBox="1"/>
          <p:nvPr>
            <p:ph idx="4294967295" type="subTitle"/>
          </p:nvPr>
        </p:nvSpPr>
        <p:spPr>
          <a:xfrm>
            <a:off x="240753" y="2250238"/>
            <a:ext cx="1911900" cy="3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Poppins Black"/>
                <a:ea typeface="Poppins Black"/>
                <a:cs typeface="Poppins Black"/>
                <a:sym typeface="Poppins Black"/>
              </a:rPr>
              <a:t>No path found</a:t>
            </a:r>
            <a:endParaRPr>
              <a:latin typeface="Poppins Black"/>
              <a:ea typeface="Poppins Black"/>
              <a:cs typeface="Poppins Black"/>
              <a:sym typeface="Poppins Black"/>
            </a:endParaRPr>
          </a:p>
        </p:txBody>
      </p:sp>
      <p:cxnSp>
        <p:nvCxnSpPr>
          <p:cNvPr id="1550" name="Google Shape;1550;p70"/>
          <p:cNvCxnSpPr>
            <a:stCxn id="1551" idx="6"/>
          </p:cNvCxnSpPr>
          <p:nvPr/>
        </p:nvCxnSpPr>
        <p:spPr>
          <a:xfrm>
            <a:off x="2370472" y="2453005"/>
            <a:ext cx="1014000" cy="879300"/>
          </a:xfrm>
          <a:prstGeom prst="bentConnector3">
            <a:avLst>
              <a:gd fmla="val 33822" name="adj1"/>
            </a:avLst>
          </a:prstGeom>
          <a:noFill/>
          <a:ln cap="flat" cmpd="sng" w="9525">
            <a:solidFill>
              <a:schemeClr val="dk1"/>
            </a:solidFill>
            <a:prstDash val="solid"/>
            <a:round/>
            <a:headEnd len="med" w="med" type="none"/>
            <a:tailEnd len="med" w="med" type="oval"/>
          </a:ln>
        </p:spPr>
      </p:cxnSp>
      <p:sp>
        <p:nvSpPr>
          <p:cNvPr id="1551" name="Google Shape;1551;p70"/>
          <p:cNvSpPr/>
          <p:nvPr/>
        </p:nvSpPr>
        <p:spPr>
          <a:xfrm>
            <a:off x="2188972" y="2362255"/>
            <a:ext cx="181500" cy="181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71"/>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Devices</a:t>
            </a:r>
            <a:endParaRPr/>
          </a:p>
        </p:txBody>
      </p:sp>
      <p:sp>
        <p:nvSpPr>
          <p:cNvPr id="1558" name="Google Shape;1558;p71"/>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sz="4800"/>
          </a:p>
        </p:txBody>
      </p:sp>
      <p:grpSp>
        <p:nvGrpSpPr>
          <p:cNvPr id="1559" name="Google Shape;1559;p71"/>
          <p:cNvGrpSpPr/>
          <p:nvPr/>
        </p:nvGrpSpPr>
        <p:grpSpPr>
          <a:xfrm flipH="1">
            <a:off x="1007489" y="540211"/>
            <a:ext cx="1889267" cy="4008760"/>
            <a:chOff x="2319665" y="540000"/>
            <a:chExt cx="1892295" cy="4015184"/>
          </a:xfrm>
        </p:grpSpPr>
        <p:sp>
          <p:nvSpPr>
            <p:cNvPr id="1560" name="Google Shape;1560;p71"/>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1"/>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2" name="Google Shape;1572;p71"/>
            <p:cNvGrpSpPr/>
            <p:nvPr/>
          </p:nvGrpSpPr>
          <p:grpSpPr>
            <a:xfrm>
              <a:off x="3194661" y="748986"/>
              <a:ext cx="212047" cy="132546"/>
              <a:chOff x="3194661" y="748986"/>
              <a:chExt cx="212047" cy="132546"/>
            </a:xfrm>
          </p:grpSpPr>
          <p:sp>
            <p:nvSpPr>
              <p:cNvPr id="1573" name="Google Shape;1573;p71"/>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71"/>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1"/>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1"/>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1"/>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1"/>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1"/>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71"/>
          <p:cNvGrpSpPr/>
          <p:nvPr/>
        </p:nvGrpSpPr>
        <p:grpSpPr>
          <a:xfrm>
            <a:off x="6594914" y="684471"/>
            <a:ext cx="1541597" cy="3864500"/>
            <a:chOff x="3973904" y="1061474"/>
            <a:chExt cx="1391082" cy="3487186"/>
          </a:xfrm>
        </p:grpSpPr>
        <p:sp>
          <p:nvSpPr>
            <p:cNvPr id="1607" name="Google Shape;1607;p71"/>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1"/>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1"/>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1"/>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1"/>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1"/>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1"/>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1"/>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1"/>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1"/>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1"/>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1"/>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1"/>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1"/>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1"/>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1"/>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1"/>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1"/>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1"/>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1"/>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1"/>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1"/>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1"/>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1"/>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1"/>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1"/>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1"/>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1"/>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1"/>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1"/>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1"/>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1"/>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1"/>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1"/>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1"/>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1"/>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1"/>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1"/>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1"/>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1"/>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1"/>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1"/>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1"/>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1"/>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1"/>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1"/>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1"/>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1"/>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1"/>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1"/>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1"/>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1"/>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1"/>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1"/>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1"/>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1"/>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1"/>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1"/>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1"/>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72"/>
          <p:cNvSpPr txBox="1"/>
          <p:nvPr>
            <p:ph idx="1" type="body"/>
          </p:nvPr>
        </p:nvSpPr>
        <p:spPr>
          <a:xfrm>
            <a:off x="720000" y="1703925"/>
            <a:ext cx="2816100" cy="275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Simulation: Unity Engine (Hospital Scenario)</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Robot: Gopher Presence</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Tools: ROS, Gmapping, Python, C++</a:t>
            </a:r>
            <a:endParaRPr sz="1500"/>
          </a:p>
        </p:txBody>
      </p:sp>
      <p:sp>
        <p:nvSpPr>
          <p:cNvPr id="1671" name="Google Shape;1671;p7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Devices</a:t>
            </a:r>
            <a:endParaRPr/>
          </a:p>
        </p:txBody>
      </p:sp>
      <p:pic>
        <p:nvPicPr>
          <p:cNvPr id="1672" name="Google Shape;1672;p72"/>
          <p:cNvPicPr preferRelativeResize="0"/>
          <p:nvPr/>
        </p:nvPicPr>
        <p:blipFill rotWithShape="1">
          <a:blip r:embed="rId3">
            <a:alphaModFix/>
          </a:blip>
          <a:srcRect b="0" l="43335" r="10592" t="0"/>
          <a:stretch/>
        </p:blipFill>
        <p:spPr>
          <a:xfrm>
            <a:off x="3483725" y="1746388"/>
            <a:ext cx="2708576" cy="2404977"/>
          </a:xfrm>
          <a:prstGeom prst="rect">
            <a:avLst/>
          </a:prstGeom>
          <a:noFill/>
          <a:ln>
            <a:noFill/>
          </a:ln>
        </p:spPr>
      </p:pic>
      <p:pic>
        <p:nvPicPr>
          <p:cNvPr id="1673" name="Google Shape;1673;p72"/>
          <p:cNvPicPr preferRelativeResize="0"/>
          <p:nvPr/>
        </p:nvPicPr>
        <p:blipFill rotWithShape="1">
          <a:blip r:embed="rId4">
            <a:alphaModFix/>
          </a:blip>
          <a:srcRect b="0" l="15837" r="19227" t="0"/>
          <a:stretch/>
        </p:blipFill>
        <p:spPr>
          <a:xfrm>
            <a:off x="6192300" y="1746400"/>
            <a:ext cx="2628710" cy="2404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8"/>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txBox="1"/>
          <p:nvPr>
            <p:ph type="title"/>
          </p:nvPr>
        </p:nvSpPr>
        <p:spPr>
          <a:xfrm>
            <a:off x="2552700" y="239097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Impacts</a:t>
            </a:r>
            <a:endParaRPr/>
          </a:p>
        </p:txBody>
      </p:sp>
      <p:sp>
        <p:nvSpPr>
          <p:cNvPr id="385" name="Google Shape;385;p28"/>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sz="4800"/>
          </a:p>
        </p:txBody>
      </p:sp>
      <p:grpSp>
        <p:nvGrpSpPr>
          <p:cNvPr id="386" name="Google Shape;386;p28"/>
          <p:cNvGrpSpPr/>
          <p:nvPr/>
        </p:nvGrpSpPr>
        <p:grpSpPr>
          <a:xfrm flipH="1">
            <a:off x="1007489" y="540211"/>
            <a:ext cx="1889267" cy="4008760"/>
            <a:chOff x="2319665" y="540000"/>
            <a:chExt cx="1892295" cy="4015184"/>
          </a:xfrm>
        </p:grpSpPr>
        <p:sp>
          <p:nvSpPr>
            <p:cNvPr id="387" name="Google Shape;387;p28"/>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8"/>
            <p:cNvGrpSpPr/>
            <p:nvPr/>
          </p:nvGrpSpPr>
          <p:grpSpPr>
            <a:xfrm>
              <a:off x="3194661" y="748986"/>
              <a:ext cx="212047" cy="132546"/>
              <a:chOff x="3194661" y="748986"/>
              <a:chExt cx="212047" cy="132546"/>
            </a:xfrm>
          </p:grpSpPr>
          <p:sp>
            <p:nvSpPr>
              <p:cNvPr id="400" name="Google Shape;400;p28"/>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8"/>
          <p:cNvGrpSpPr/>
          <p:nvPr/>
        </p:nvGrpSpPr>
        <p:grpSpPr>
          <a:xfrm>
            <a:off x="6594914" y="684471"/>
            <a:ext cx="1541597" cy="3864500"/>
            <a:chOff x="3973904" y="1061474"/>
            <a:chExt cx="1391082" cy="3487186"/>
          </a:xfrm>
        </p:grpSpPr>
        <p:sp>
          <p:nvSpPr>
            <p:cNvPr id="434" name="Google Shape;434;p28"/>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73"/>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3"/>
          <p:cNvSpPr txBox="1"/>
          <p:nvPr>
            <p:ph type="title"/>
          </p:nvPr>
        </p:nvSpPr>
        <p:spPr>
          <a:xfrm>
            <a:off x="2552700" y="239097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Objectives For Learning</a:t>
            </a:r>
            <a:endParaRPr/>
          </a:p>
        </p:txBody>
      </p:sp>
      <p:sp>
        <p:nvSpPr>
          <p:cNvPr id="1680" name="Google Shape;1680;p73"/>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sz="4800"/>
          </a:p>
        </p:txBody>
      </p:sp>
      <p:grpSp>
        <p:nvGrpSpPr>
          <p:cNvPr id="1681" name="Google Shape;1681;p73"/>
          <p:cNvGrpSpPr/>
          <p:nvPr/>
        </p:nvGrpSpPr>
        <p:grpSpPr>
          <a:xfrm flipH="1">
            <a:off x="1007489" y="540211"/>
            <a:ext cx="1889267" cy="4008760"/>
            <a:chOff x="2319665" y="540000"/>
            <a:chExt cx="1892295" cy="4015184"/>
          </a:xfrm>
        </p:grpSpPr>
        <p:sp>
          <p:nvSpPr>
            <p:cNvPr id="1682" name="Google Shape;1682;p73"/>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3"/>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3"/>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3"/>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3"/>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3"/>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3"/>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3"/>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3"/>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4" name="Google Shape;1694;p73"/>
            <p:cNvGrpSpPr/>
            <p:nvPr/>
          </p:nvGrpSpPr>
          <p:grpSpPr>
            <a:xfrm>
              <a:off x="3194661" y="748986"/>
              <a:ext cx="212047" cy="132546"/>
              <a:chOff x="3194661" y="748986"/>
              <a:chExt cx="212047" cy="132546"/>
            </a:xfrm>
          </p:grpSpPr>
          <p:sp>
            <p:nvSpPr>
              <p:cNvPr id="1695" name="Google Shape;1695;p73"/>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3"/>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7" name="Google Shape;1697;p73"/>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3"/>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3"/>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3"/>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3"/>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3"/>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3"/>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3"/>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3"/>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3"/>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3"/>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3"/>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3"/>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3"/>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3"/>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3"/>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3"/>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3"/>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3"/>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3"/>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3"/>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3"/>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3"/>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3"/>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3"/>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3"/>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3"/>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3"/>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3"/>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3"/>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3"/>
          <p:cNvGrpSpPr/>
          <p:nvPr/>
        </p:nvGrpSpPr>
        <p:grpSpPr>
          <a:xfrm>
            <a:off x="6594914" y="684471"/>
            <a:ext cx="1541597" cy="3864500"/>
            <a:chOff x="3973904" y="1061474"/>
            <a:chExt cx="1391082" cy="3487186"/>
          </a:xfrm>
        </p:grpSpPr>
        <p:sp>
          <p:nvSpPr>
            <p:cNvPr id="1729" name="Google Shape;1729;p73"/>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3"/>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3"/>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3"/>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3"/>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3"/>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3"/>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3"/>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3"/>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3"/>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3"/>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3"/>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3"/>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3"/>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3"/>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3"/>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3"/>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3"/>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3"/>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3"/>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3"/>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3"/>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3"/>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3"/>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3"/>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3"/>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3"/>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3"/>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3"/>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3"/>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3"/>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3"/>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3"/>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3"/>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3"/>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3"/>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3"/>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3"/>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3"/>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3"/>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3"/>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3"/>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3"/>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7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For Learning</a:t>
            </a:r>
            <a:endParaRPr/>
          </a:p>
        </p:txBody>
      </p:sp>
      <p:graphicFrame>
        <p:nvGraphicFramePr>
          <p:cNvPr id="1793" name="Google Shape;1793;p74"/>
          <p:cNvGraphicFramePr/>
          <p:nvPr/>
        </p:nvGraphicFramePr>
        <p:xfrm>
          <a:off x="720000" y="1242188"/>
          <a:ext cx="3000000" cy="3000000"/>
        </p:xfrm>
        <a:graphic>
          <a:graphicData uri="http://schemas.openxmlformats.org/drawingml/2006/table">
            <a:tbl>
              <a:tblPr>
                <a:noFill/>
                <a:tableStyleId>{CB1D2E4D-61DA-4E0F-90A4-9460EDA29300}</a:tableStyleId>
              </a:tblPr>
              <a:tblGrid>
                <a:gridCol w="3484625"/>
                <a:gridCol w="3484625"/>
              </a:tblGrid>
              <a:tr h="370325">
                <a:tc>
                  <a:txBody>
                    <a:bodyPr/>
                    <a:lstStyle/>
                    <a:p>
                      <a:pPr indent="0" lvl="0" marL="0" rtl="0" algn="l">
                        <a:spcBef>
                          <a:spcPts val="0"/>
                        </a:spcBef>
                        <a:spcAft>
                          <a:spcPts val="0"/>
                        </a:spcAft>
                        <a:buNone/>
                      </a:pPr>
                      <a:r>
                        <a:rPr b="1" lang="en" sz="1500"/>
                        <a:t>Knowledge Learning</a:t>
                      </a:r>
                      <a:endParaRPr b="1" sz="1500"/>
                    </a:p>
                  </a:txBody>
                  <a:tcPr marT="91425" marB="91425" marR="91425" marL="91425"/>
                </a:tc>
                <a:tc>
                  <a:txBody>
                    <a:bodyPr/>
                    <a:lstStyle/>
                    <a:p>
                      <a:pPr indent="0" lvl="0" marL="0" rtl="0" algn="l">
                        <a:spcBef>
                          <a:spcPts val="0"/>
                        </a:spcBef>
                        <a:spcAft>
                          <a:spcPts val="0"/>
                        </a:spcAft>
                        <a:buNone/>
                      </a:pPr>
                      <a:r>
                        <a:rPr b="1" lang="en" sz="1500"/>
                        <a:t>Skill Learning</a:t>
                      </a:r>
                      <a:endParaRPr b="1" sz="1500"/>
                    </a:p>
                  </a:txBody>
                  <a:tcPr marT="91425" marB="91425" marR="91425" marL="91425"/>
                </a:tc>
              </a:tr>
              <a:tr h="609575">
                <a:tc>
                  <a:txBody>
                    <a:bodyPr/>
                    <a:lstStyle/>
                    <a:p>
                      <a:pPr indent="0" lvl="0" marL="0" rtl="0" algn="l">
                        <a:spcBef>
                          <a:spcPts val="0"/>
                        </a:spcBef>
                        <a:spcAft>
                          <a:spcPts val="0"/>
                        </a:spcAft>
                        <a:buNone/>
                      </a:pPr>
                      <a:r>
                        <a:rPr lang="en"/>
                        <a:t>Basic concepts of ROS and Unity</a:t>
                      </a:r>
                      <a:endParaRPr/>
                    </a:p>
                  </a:txBody>
                  <a:tcPr marT="91425" marB="91425" marR="91425" marL="91425"/>
                </a:tc>
                <a:tc>
                  <a:txBody>
                    <a:bodyPr/>
                    <a:lstStyle/>
                    <a:p>
                      <a:pPr indent="0" lvl="0" marL="0" rtl="0" algn="l">
                        <a:spcBef>
                          <a:spcPts val="0"/>
                        </a:spcBef>
                        <a:spcAft>
                          <a:spcPts val="0"/>
                        </a:spcAft>
                        <a:buNone/>
                      </a:pPr>
                      <a:r>
                        <a:rPr lang="en"/>
                        <a:t>Integrating ROS with Unity</a:t>
                      </a:r>
                      <a:endParaRPr/>
                    </a:p>
                  </a:txBody>
                  <a:tcPr marT="91425" marB="91425" marR="91425" marL="91425"/>
                </a:tc>
              </a:tr>
              <a:tr h="609575">
                <a:tc>
                  <a:txBody>
                    <a:bodyPr/>
                    <a:lstStyle/>
                    <a:p>
                      <a:pPr indent="0" lvl="0" marL="0" rtl="0" algn="l">
                        <a:spcBef>
                          <a:spcPts val="0"/>
                        </a:spcBef>
                        <a:spcAft>
                          <a:spcPts val="0"/>
                        </a:spcAft>
                        <a:buNone/>
                      </a:pPr>
                      <a:r>
                        <a:rPr lang="en"/>
                        <a:t>Structure of navigation stack</a:t>
                      </a:r>
                      <a:endParaRPr/>
                    </a:p>
                  </a:txBody>
                  <a:tcPr marT="91425" marB="91425" marR="91425" marL="91425"/>
                </a:tc>
                <a:tc>
                  <a:txBody>
                    <a:bodyPr/>
                    <a:lstStyle/>
                    <a:p>
                      <a:pPr indent="0" lvl="0" marL="0" rtl="0" algn="l">
                        <a:spcBef>
                          <a:spcPts val="0"/>
                        </a:spcBef>
                        <a:spcAft>
                          <a:spcPts val="0"/>
                        </a:spcAft>
                        <a:buNone/>
                      </a:pPr>
                      <a:r>
                        <a:rPr lang="en"/>
                        <a:t>Integrating navigation stack for our robot</a:t>
                      </a:r>
                      <a:endParaRPr/>
                    </a:p>
                  </a:txBody>
                  <a:tcPr marT="91425" marB="91425" marR="91425" marL="91425"/>
                </a:tc>
              </a:tr>
              <a:tr h="599650">
                <a:tc>
                  <a:txBody>
                    <a:bodyPr/>
                    <a:lstStyle/>
                    <a:p>
                      <a:pPr indent="0" lvl="0" marL="0" rtl="0" algn="l">
                        <a:lnSpc>
                          <a:spcPct val="115000"/>
                        </a:lnSpc>
                        <a:spcBef>
                          <a:spcPts val="0"/>
                        </a:spcBef>
                        <a:spcAft>
                          <a:spcPts val="1200"/>
                        </a:spcAft>
                        <a:buNone/>
                      </a:pPr>
                      <a:r>
                        <a:rPr lang="en"/>
                        <a:t>Working of slam_gmapping, required inputs for mapping and its output</a:t>
                      </a:r>
                      <a:endParaRPr/>
                    </a:p>
                  </a:txBody>
                  <a:tcPr marT="91425" marB="91425" marR="91425" marL="91425"/>
                </a:tc>
                <a:tc>
                  <a:txBody>
                    <a:bodyPr/>
                    <a:lstStyle/>
                    <a:p>
                      <a:pPr indent="0" lvl="0" marL="0" rtl="0" algn="l">
                        <a:spcBef>
                          <a:spcPts val="0"/>
                        </a:spcBef>
                        <a:spcAft>
                          <a:spcPts val="0"/>
                        </a:spcAft>
                        <a:buNone/>
                      </a:pPr>
                      <a:r>
                        <a:rPr lang="en"/>
                        <a:t>Mapping the hospital scene in unity</a:t>
                      </a:r>
                      <a:endParaRPr/>
                    </a:p>
                  </a:txBody>
                  <a:tcPr marT="91425" marB="91425" marR="91425" marL="91425"/>
                </a:tc>
              </a:tr>
              <a:tr h="609575">
                <a:tc>
                  <a:txBody>
                    <a:bodyPr/>
                    <a:lstStyle/>
                    <a:p>
                      <a:pPr indent="0" lvl="0" marL="0" rtl="0" algn="l">
                        <a:lnSpc>
                          <a:spcPct val="115000"/>
                        </a:lnSpc>
                        <a:spcBef>
                          <a:spcPts val="0"/>
                        </a:spcBef>
                        <a:spcAft>
                          <a:spcPts val="1200"/>
                        </a:spcAft>
                        <a:buNone/>
                      </a:pPr>
                      <a:r>
                        <a:rPr lang="en"/>
                        <a:t>Working of TEB, DWA, Lattice, Timed Path Follower Planners</a:t>
                      </a:r>
                      <a:endParaRPr/>
                    </a:p>
                  </a:txBody>
                  <a:tcPr marT="91425" marB="91425" marR="91425" marL="91425"/>
                </a:tc>
                <a:tc>
                  <a:txBody>
                    <a:bodyPr/>
                    <a:lstStyle/>
                    <a:p>
                      <a:pPr indent="0" lvl="0" marL="0" rtl="0" algn="l">
                        <a:spcBef>
                          <a:spcPts val="0"/>
                        </a:spcBef>
                        <a:spcAft>
                          <a:spcPts val="0"/>
                        </a:spcAft>
                        <a:buNone/>
                      </a:pPr>
                      <a:r>
                        <a:rPr lang="en"/>
                        <a:t>Integration, </a:t>
                      </a:r>
                      <a:r>
                        <a:rPr lang="en"/>
                        <a:t>working</a:t>
                      </a:r>
                      <a:r>
                        <a:rPr lang="en"/>
                        <a:t> and tuning of used navigation planners</a:t>
                      </a:r>
                      <a:endParaRPr/>
                    </a:p>
                  </a:txBody>
                  <a:tcPr marT="91425" marB="91425" marR="91425" marL="91425"/>
                </a:tc>
              </a:tr>
              <a:tr h="608800">
                <a:tc>
                  <a:txBody>
                    <a:bodyPr/>
                    <a:lstStyle/>
                    <a:p>
                      <a:pPr indent="0" lvl="0" marL="0" rtl="0" algn="l">
                        <a:lnSpc>
                          <a:spcPct val="115000"/>
                        </a:lnSpc>
                        <a:spcBef>
                          <a:spcPts val="0"/>
                        </a:spcBef>
                        <a:spcAft>
                          <a:spcPts val="1200"/>
                        </a:spcAft>
                        <a:buNone/>
                      </a:pPr>
                      <a:r>
                        <a:rPr lang="en"/>
                        <a:t>Understand various evaluation metrics</a:t>
                      </a:r>
                      <a:endParaRPr/>
                    </a:p>
                  </a:txBody>
                  <a:tcPr marT="91425" marB="91425" marR="91425" marL="91425"/>
                </a:tc>
                <a:tc>
                  <a:txBody>
                    <a:bodyPr/>
                    <a:lstStyle/>
                    <a:p>
                      <a:pPr indent="0" lvl="0" marL="0" rtl="0" algn="l">
                        <a:spcBef>
                          <a:spcPts val="0"/>
                        </a:spcBef>
                        <a:spcAft>
                          <a:spcPts val="0"/>
                        </a:spcAft>
                        <a:buNone/>
                      </a:pPr>
                      <a:r>
                        <a:rPr lang="en"/>
                        <a:t>Using these metrics for evaluation of our experiments</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75"/>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5"/>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Deliverables</a:t>
            </a:r>
            <a:endParaRPr/>
          </a:p>
        </p:txBody>
      </p:sp>
      <p:sp>
        <p:nvSpPr>
          <p:cNvPr id="1800" name="Google Shape;1800;p75"/>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sz="4800"/>
          </a:p>
        </p:txBody>
      </p:sp>
      <p:grpSp>
        <p:nvGrpSpPr>
          <p:cNvPr id="1801" name="Google Shape;1801;p75"/>
          <p:cNvGrpSpPr/>
          <p:nvPr/>
        </p:nvGrpSpPr>
        <p:grpSpPr>
          <a:xfrm flipH="1">
            <a:off x="1007489" y="540211"/>
            <a:ext cx="1889267" cy="4008760"/>
            <a:chOff x="2319665" y="540000"/>
            <a:chExt cx="1892295" cy="4015184"/>
          </a:xfrm>
        </p:grpSpPr>
        <p:sp>
          <p:nvSpPr>
            <p:cNvPr id="1802" name="Google Shape;1802;p75"/>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5"/>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5"/>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5"/>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5"/>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5"/>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5"/>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5"/>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5"/>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5"/>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5"/>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5"/>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75"/>
            <p:cNvGrpSpPr/>
            <p:nvPr/>
          </p:nvGrpSpPr>
          <p:grpSpPr>
            <a:xfrm>
              <a:off x="3194661" y="748986"/>
              <a:ext cx="212047" cy="132546"/>
              <a:chOff x="3194661" y="748986"/>
              <a:chExt cx="212047" cy="132546"/>
            </a:xfrm>
          </p:grpSpPr>
          <p:sp>
            <p:nvSpPr>
              <p:cNvPr id="1815" name="Google Shape;1815;p75"/>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5"/>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75"/>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5"/>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5"/>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5"/>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5"/>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5"/>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5"/>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5"/>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5"/>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5"/>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5"/>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5"/>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5"/>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5"/>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5"/>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5"/>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5"/>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5"/>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5"/>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5"/>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5"/>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5"/>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5"/>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5"/>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5"/>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5"/>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5"/>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5"/>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75"/>
          <p:cNvGrpSpPr/>
          <p:nvPr/>
        </p:nvGrpSpPr>
        <p:grpSpPr>
          <a:xfrm>
            <a:off x="6594914" y="684471"/>
            <a:ext cx="1541597" cy="3864500"/>
            <a:chOff x="3973904" y="1061474"/>
            <a:chExt cx="1391082" cy="3487186"/>
          </a:xfrm>
        </p:grpSpPr>
        <p:sp>
          <p:nvSpPr>
            <p:cNvPr id="1849" name="Google Shape;1849;p75"/>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5"/>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5"/>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5"/>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5"/>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5"/>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5"/>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5"/>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5"/>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5"/>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5"/>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5"/>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5"/>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5"/>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5"/>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5"/>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5"/>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5"/>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5"/>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5"/>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5"/>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5"/>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5"/>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5"/>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5"/>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5"/>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5"/>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5"/>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5"/>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5"/>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5"/>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5"/>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5"/>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5"/>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5"/>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5"/>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5"/>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5"/>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5"/>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5"/>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5"/>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5"/>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5"/>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5"/>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76"/>
          <p:cNvSpPr txBox="1"/>
          <p:nvPr>
            <p:ph idx="1" type="body"/>
          </p:nvPr>
        </p:nvSpPr>
        <p:spPr>
          <a:xfrm>
            <a:off x="580500" y="1000200"/>
            <a:ext cx="7983000" cy="4029000"/>
          </a:xfrm>
          <a:prstGeom prst="rect">
            <a:avLst/>
          </a:prstGeom>
        </p:spPr>
        <p:txBody>
          <a:bodyPr anchorCtr="0" anchor="t" bIns="91425" lIns="91425" spcFirstLastPara="1" rIns="91425" wrap="square" tIns="91425">
            <a:noAutofit/>
          </a:bodyPr>
          <a:lstStyle/>
          <a:p>
            <a:pPr indent="0" lvl="0" marL="457200" rtl="0" algn="l">
              <a:lnSpc>
                <a:spcPct val="105000"/>
              </a:lnSpc>
              <a:spcBef>
                <a:spcPts val="0"/>
              </a:spcBef>
              <a:spcAft>
                <a:spcPts val="0"/>
              </a:spcAft>
              <a:buClr>
                <a:srgbClr val="000000"/>
              </a:buClr>
              <a:buSzPts val="852"/>
              <a:buFont typeface="Arial"/>
              <a:buNone/>
            </a:pPr>
            <a:r>
              <a:rPr b="1" lang="en" sz="1200" u="sng"/>
              <a:t>Baseline:</a:t>
            </a:r>
            <a:r>
              <a:rPr lang="en" sz="1200"/>
              <a:t> </a:t>
            </a:r>
            <a:endParaRPr sz="1200"/>
          </a:p>
          <a:p>
            <a:pPr indent="-304800" lvl="0" marL="914400" rtl="0" algn="l">
              <a:lnSpc>
                <a:spcPct val="105000"/>
              </a:lnSpc>
              <a:spcBef>
                <a:spcPts val="0"/>
              </a:spcBef>
              <a:spcAft>
                <a:spcPts val="0"/>
              </a:spcAft>
              <a:buSzPts val="1200"/>
              <a:buChar char="●"/>
            </a:pPr>
            <a:r>
              <a:rPr lang="en" sz="1200"/>
              <a:t>Task: </a:t>
            </a:r>
            <a:endParaRPr sz="1200"/>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Robot navigating in an intersection space where humans are crossing the robot’s path.</a:t>
            </a:r>
            <a:endParaRPr sz="1200">
              <a:solidFill>
                <a:srgbClr val="00FF00"/>
              </a:solidFill>
            </a:endParaRPr>
          </a:p>
          <a:p>
            <a:pPr indent="-304800" lvl="1" marL="1371600" rtl="0" algn="l">
              <a:spcBef>
                <a:spcPts val="0"/>
              </a:spcBef>
              <a:spcAft>
                <a:spcPts val="0"/>
              </a:spcAft>
              <a:buClr>
                <a:srgbClr val="00FF00"/>
              </a:buClr>
              <a:buSzPts val="1200"/>
              <a:buChar char="○"/>
            </a:pPr>
            <a:r>
              <a:rPr lang="en" sz="1200">
                <a:solidFill>
                  <a:srgbClr val="00FF00"/>
                </a:solidFill>
              </a:rPr>
              <a:t>Robot navigating in corridor with humans walking parallel and opposite to the robot’s direction.</a:t>
            </a:r>
            <a:endParaRPr sz="1200">
              <a:solidFill>
                <a:srgbClr val="00FF00"/>
              </a:solidFill>
            </a:endParaRPr>
          </a:p>
          <a:p>
            <a:pPr indent="-304800" lvl="1" marL="1371600" rtl="0" algn="l">
              <a:spcBef>
                <a:spcPts val="0"/>
              </a:spcBef>
              <a:spcAft>
                <a:spcPts val="0"/>
              </a:spcAft>
              <a:buClr>
                <a:srgbClr val="00FF00"/>
              </a:buClr>
              <a:buSzPts val="1200"/>
              <a:buChar char="○"/>
            </a:pPr>
            <a:r>
              <a:rPr lang="en" sz="1200">
                <a:solidFill>
                  <a:srgbClr val="00FF00"/>
                </a:solidFill>
              </a:rPr>
              <a:t>Robot navigating in a hospital environment with static and dynamic obstacles.</a:t>
            </a:r>
            <a:endParaRPr sz="1200">
              <a:solidFill>
                <a:srgbClr val="00FF00"/>
              </a:solidFill>
            </a:endParaRPr>
          </a:p>
          <a:p>
            <a:pPr indent="-304800" lvl="0" marL="914400" rtl="0" algn="l">
              <a:lnSpc>
                <a:spcPct val="105000"/>
              </a:lnSpc>
              <a:spcBef>
                <a:spcPts val="0"/>
              </a:spcBef>
              <a:spcAft>
                <a:spcPts val="0"/>
              </a:spcAft>
              <a:buSzPts val="1200"/>
              <a:buChar char="●"/>
            </a:pPr>
            <a:r>
              <a:rPr lang="en" sz="1200"/>
              <a:t>Motion Planning: </a:t>
            </a:r>
            <a:endParaRPr sz="1200"/>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Integrate</a:t>
            </a:r>
            <a:r>
              <a:rPr lang="en" sz="1200">
                <a:solidFill>
                  <a:srgbClr val="00FF00"/>
                </a:solidFill>
              </a:rPr>
              <a:t> an Optimal Global Planner</a:t>
            </a:r>
            <a:endParaRPr sz="1200">
              <a:solidFill>
                <a:srgbClr val="00FF00"/>
              </a:solidFill>
            </a:endParaRPr>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Integrate a Local Planner for human aware navigation</a:t>
            </a:r>
            <a:endParaRPr sz="1200">
              <a:solidFill>
                <a:srgbClr val="00FF00"/>
              </a:solidFill>
            </a:endParaRPr>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Compare performance of the implemented planners with TEB local planner</a:t>
            </a:r>
            <a:endParaRPr sz="1200">
              <a:solidFill>
                <a:srgbClr val="00FF00"/>
              </a:solidFill>
            </a:endParaRPr>
          </a:p>
          <a:p>
            <a:pPr indent="-304800" lvl="0" marL="914400" rtl="0" algn="l">
              <a:lnSpc>
                <a:spcPct val="105000"/>
              </a:lnSpc>
              <a:spcBef>
                <a:spcPts val="0"/>
              </a:spcBef>
              <a:spcAft>
                <a:spcPts val="0"/>
              </a:spcAft>
              <a:buClr>
                <a:schemeClr val="accent5"/>
              </a:buClr>
              <a:buSzPts val="1200"/>
              <a:buChar char="●"/>
            </a:pPr>
            <a:r>
              <a:rPr lang="en" sz="1200">
                <a:solidFill>
                  <a:schemeClr val="accent5"/>
                </a:solidFill>
              </a:rPr>
              <a:t>Analysis between normal navigation and social navigation</a:t>
            </a:r>
            <a:endParaRPr sz="1200">
              <a:solidFill>
                <a:schemeClr val="accent5"/>
              </a:solidFill>
            </a:endParaRPr>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Comparison of global path length</a:t>
            </a:r>
            <a:endParaRPr sz="1200">
              <a:solidFill>
                <a:srgbClr val="00FF00"/>
              </a:solidFill>
            </a:endParaRPr>
          </a:p>
          <a:p>
            <a:pPr indent="-304800" lvl="1" marL="1371600" rtl="0" algn="l">
              <a:lnSpc>
                <a:spcPct val="105000"/>
              </a:lnSpc>
              <a:spcBef>
                <a:spcPts val="0"/>
              </a:spcBef>
              <a:spcAft>
                <a:spcPts val="0"/>
              </a:spcAft>
              <a:buClr>
                <a:srgbClr val="00FF00"/>
              </a:buClr>
              <a:buSzPts val="1200"/>
              <a:buChar char="○"/>
            </a:pPr>
            <a:r>
              <a:rPr lang="en" sz="1200">
                <a:solidFill>
                  <a:srgbClr val="00FF00"/>
                </a:solidFill>
              </a:rPr>
              <a:t>Comparison of closeness to human</a:t>
            </a:r>
            <a:endParaRPr sz="1200">
              <a:solidFill>
                <a:srgbClr val="00FF00"/>
              </a:solidFill>
            </a:endParaRPr>
          </a:p>
          <a:p>
            <a:pPr indent="0" lvl="0" marL="0" rtl="0" algn="l">
              <a:lnSpc>
                <a:spcPct val="105000"/>
              </a:lnSpc>
              <a:spcBef>
                <a:spcPts val="0"/>
              </a:spcBef>
              <a:spcAft>
                <a:spcPts val="0"/>
              </a:spcAft>
              <a:buNone/>
            </a:pPr>
            <a:r>
              <a:t/>
            </a:r>
            <a:endParaRPr sz="1200"/>
          </a:p>
          <a:p>
            <a:pPr indent="0" lvl="0" marL="457200" rtl="0" algn="l">
              <a:lnSpc>
                <a:spcPct val="105000"/>
              </a:lnSpc>
              <a:spcBef>
                <a:spcPts val="0"/>
              </a:spcBef>
              <a:spcAft>
                <a:spcPts val="0"/>
              </a:spcAft>
              <a:buClr>
                <a:srgbClr val="000000"/>
              </a:buClr>
              <a:buSzPts val="852"/>
              <a:buFont typeface="Arial"/>
              <a:buNone/>
            </a:pPr>
            <a:r>
              <a:rPr b="1" lang="en" sz="1200" u="sng"/>
              <a:t>Stretched Goal: </a:t>
            </a:r>
            <a:endParaRPr b="1" sz="1200" u="sng"/>
          </a:p>
          <a:p>
            <a:pPr indent="-304800" lvl="0" marL="914400" rtl="0" algn="l">
              <a:lnSpc>
                <a:spcPct val="105000"/>
              </a:lnSpc>
              <a:spcBef>
                <a:spcPts val="0"/>
              </a:spcBef>
              <a:spcAft>
                <a:spcPts val="0"/>
              </a:spcAft>
              <a:buClr>
                <a:srgbClr val="FF0000"/>
              </a:buClr>
              <a:buSzPts val="1200"/>
              <a:buChar char="●"/>
            </a:pPr>
            <a:r>
              <a:rPr lang="en" sz="1200">
                <a:solidFill>
                  <a:srgbClr val="FF0000"/>
                </a:solidFill>
              </a:rPr>
              <a:t>Smoothening the planned path</a:t>
            </a:r>
            <a:endParaRPr sz="1200">
              <a:solidFill>
                <a:srgbClr val="FF0000"/>
              </a:solidFill>
            </a:endParaRPr>
          </a:p>
          <a:p>
            <a:pPr indent="-304800" lvl="0" marL="914400" rtl="0" algn="l">
              <a:lnSpc>
                <a:spcPct val="105000"/>
              </a:lnSpc>
              <a:spcBef>
                <a:spcPts val="0"/>
              </a:spcBef>
              <a:spcAft>
                <a:spcPts val="0"/>
              </a:spcAft>
              <a:buClr>
                <a:srgbClr val="FF0000"/>
              </a:buClr>
              <a:buSzPts val="1200"/>
              <a:buChar char="●"/>
            </a:pPr>
            <a:r>
              <a:rPr lang="en" sz="1200">
                <a:solidFill>
                  <a:srgbClr val="FF0000"/>
                </a:solidFill>
              </a:rPr>
              <a:t>Improve dynamic obstacle avoidance</a:t>
            </a:r>
            <a:endParaRPr sz="1200">
              <a:solidFill>
                <a:srgbClr val="FF0000"/>
              </a:solidFill>
            </a:endParaRPr>
          </a:p>
          <a:p>
            <a:pPr indent="0" lvl="0" marL="1371600" rtl="0" algn="l">
              <a:lnSpc>
                <a:spcPct val="105000"/>
              </a:lnSpc>
              <a:spcBef>
                <a:spcPts val="0"/>
              </a:spcBef>
              <a:spcAft>
                <a:spcPts val="0"/>
              </a:spcAft>
              <a:buNone/>
            </a:pPr>
            <a:r>
              <a:t/>
            </a:r>
            <a:endParaRPr/>
          </a:p>
          <a:p>
            <a:pPr indent="0" lvl="0" marL="1371600" rtl="0" algn="l">
              <a:lnSpc>
                <a:spcPct val="105000"/>
              </a:lnSpc>
              <a:spcBef>
                <a:spcPts val="0"/>
              </a:spcBef>
              <a:spcAft>
                <a:spcPts val="0"/>
              </a:spcAft>
              <a:buNone/>
            </a:pPr>
            <a:r>
              <a:t/>
            </a:r>
            <a:endParaRPr/>
          </a:p>
        </p:txBody>
      </p:sp>
      <p:sp>
        <p:nvSpPr>
          <p:cNvPr id="1913" name="Google Shape;1913;p7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77"/>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txBox="1"/>
          <p:nvPr>
            <p:ph type="title"/>
          </p:nvPr>
        </p:nvSpPr>
        <p:spPr>
          <a:xfrm>
            <a:off x="2552700" y="23023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and Task Division</a:t>
            </a:r>
            <a:endParaRPr/>
          </a:p>
        </p:txBody>
      </p:sp>
      <p:sp>
        <p:nvSpPr>
          <p:cNvPr id="1920" name="Google Shape;1920;p77"/>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sz="4800"/>
          </a:p>
        </p:txBody>
      </p:sp>
      <p:grpSp>
        <p:nvGrpSpPr>
          <p:cNvPr id="1921" name="Google Shape;1921;p77"/>
          <p:cNvGrpSpPr/>
          <p:nvPr/>
        </p:nvGrpSpPr>
        <p:grpSpPr>
          <a:xfrm flipH="1">
            <a:off x="1007489" y="540211"/>
            <a:ext cx="1889267" cy="4008760"/>
            <a:chOff x="2319665" y="540000"/>
            <a:chExt cx="1892295" cy="4015184"/>
          </a:xfrm>
        </p:grpSpPr>
        <p:sp>
          <p:nvSpPr>
            <p:cNvPr id="1922" name="Google Shape;1922;p77"/>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p77"/>
            <p:cNvGrpSpPr/>
            <p:nvPr/>
          </p:nvGrpSpPr>
          <p:grpSpPr>
            <a:xfrm>
              <a:off x="3194661" y="748986"/>
              <a:ext cx="212047" cy="132546"/>
              <a:chOff x="3194661" y="748986"/>
              <a:chExt cx="212047" cy="132546"/>
            </a:xfrm>
          </p:grpSpPr>
          <p:sp>
            <p:nvSpPr>
              <p:cNvPr id="1935" name="Google Shape;1935;p77"/>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77"/>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77"/>
          <p:cNvGrpSpPr/>
          <p:nvPr/>
        </p:nvGrpSpPr>
        <p:grpSpPr>
          <a:xfrm>
            <a:off x="6594914" y="684471"/>
            <a:ext cx="1541597" cy="3864500"/>
            <a:chOff x="3973904" y="1061474"/>
            <a:chExt cx="1391082" cy="3487186"/>
          </a:xfrm>
        </p:grpSpPr>
        <p:sp>
          <p:nvSpPr>
            <p:cNvPr id="1969" name="Google Shape;1969;p77"/>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7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pic>
        <p:nvPicPr>
          <p:cNvPr id="2033" name="Google Shape;2033;p78"/>
          <p:cNvPicPr preferRelativeResize="0"/>
          <p:nvPr/>
        </p:nvPicPr>
        <p:blipFill rotWithShape="1">
          <a:blip r:embed="rId3">
            <a:alphaModFix/>
          </a:blip>
          <a:srcRect b="0" l="39692" r="12219" t="12149"/>
          <a:stretch/>
        </p:blipFill>
        <p:spPr>
          <a:xfrm>
            <a:off x="720000" y="1411876"/>
            <a:ext cx="1485199" cy="1808301"/>
          </a:xfrm>
          <a:prstGeom prst="rect">
            <a:avLst/>
          </a:prstGeom>
          <a:noFill/>
          <a:ln>
            <a:noFill/>
          </a:ln>
        </p:spPr>
      </p:pic>
      <p:pic>
        <p:nvPicPr>
          <p:cNvPr id="2034" name="Google Shape;2034;p78"/>
          <p:cNvPicPr preferRelativeResize="0"/>
          <p:nvPr/>
        </p:nvPicPr>
        <p:blipFill rotWithShape="1">
          <a:blip r:embed="rId4">
            <a:alphaModFix/>
          </a:blip>
          <a:srcRect b="25007" l="32785" r="26762" t="25007"/>
          <a:stretch/>
        </p:blipFill>
        <p:spPr>
          <a:xfrm>
            <a:off x="3330550" y="1393438"/>
            <a:ext cx="1485202" cy="1845126"/>
          </a:xfrm>
          <a:prstGeom prst="rect">
            <a:avLst/>
          </a:prstGeom>
          <a:noFill/>
          <a:ln>
            <a:noFill/>
          </a:ln>
        </p:spPr>
      </p:pic>
      <p:sp>
        <p:nvSpPr>
          <p:cNvPr id="2035" name="Google Shape;2035;p78"/>
          <p:cNvSpPr txBox="1"/>
          <p:nvPr/>
        </p:nvSpPr>
        <p:spPr>
          <a:xfrm>
            <a:off x="704800" y="3346075"/>
            <a:ext cx="15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 DENNY BOBY</a:t>
            </a:r>
            <a:endParaRPr b="1">
              <a:latin typeface="Poppins"/>
              <a:ea typeface="Poppins"/>
              <a:cs typeface="Poppins"/>
              <a:sym typeface="Poppins"/>
            </a:endParaRPr>
          </a:p>
        </p:txBody>
      </p:sp>
      <p:sp>
        <p:nvSpPr>
          <p:cNvPr id="2036" name="Google Shape;2036;p78"/>
          <p:cNvSpPr txBox="1"/>
          <p:nvPr/>
        </p:nvSpPr>
        <p:spPr>
          <a:xfrm>
            <a:off x="2981450" y="3388350"/>
            <a:ext cx="21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NIHAL SUNEEL NAVALE</a:t>
            </a:r>
            <a:endParaRPr b="1">
              <a:latin typeface="Poppins"/>
              <a:ea typeface="Poppins"/>
              <a:cs typeface="Poppins"/>
              <a:sym typeface="Poppins"/>
            </a:endParaRPr>
          </a:p>
        </p:txBody>
      </p:sp>
      <p:pic>
        <p:nvPicPr>
          <p:cNvPr id="2037" name="Google Shape;2037;p78"/>
          <p:cNvPicPr preferRelativeResize="0"/>
          <p:nvPr/>
        </p:nvPicPr>
        <p:blipFill rotWithShape="1">
          <a:blip r:embed="rId5">
            <a:alphaModFix/>
          </a:blip>
          <a:srcRect b="11886" l="13613" r="19060" t="0"/>
          <a:stretch/>
        </p:blipFill>
        <p:spPr>
          <a:xfrm>
            <a:off x="5941100" y="1393462"/>
            <a:ext cx="1515445" cy="1845125"/>
          </a:xfrm>
          <a:prstGeom prst="rect">
            <a:avLst/>
          </a:prstGeom>
          <a:noFill/>
          <a:ln>
            <a:noFill/>
          </a:ln>
        </p:spPr>
      </p:pic>
      <p:sp>
        <p:nvSpPr>
          <p:cNvPr id="2038" name="Google Shape;2038;p78"/>
          <p:cNvSpPr txBox="1"/>
          <p:nvPr/>
        </p:nvSpPr>
        <p:spPr>
          <a:xfrm>
            <a:off x="5997725" y="3388350"/>
            <a:ext cx="14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ANIKET PATIL</a:t>
            </a:r>
            <a:endParaRPr b="1">
              <a:latin typeface="Poppins"/>
              <a:ea typeface="Poppins"/>
              <a:cs typeface="Poppins"/>
              <a:sym typeface="Poppi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7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Division</a:t>
            </a:r>
            <a:endParaRPr/>
          </a:p>
        </p:txBody>
      </p:sp>
      <p:graphicFrame>
        <p:nvGraphicFramePr>
          <p:cNvPr id="2044" name="Google Shape;2044;p79"/>
          <p:cNvGraphicFramePr/>
          <p:nvPr/>
        </p:nvGraphicFramePr>
        <p:xfrm>
          <a:off x="720000" y="1000205"/>
          <a:ext cx="3000000" cy="3000000"/>
        </p:xfrm>
        <a:graphic>
          <a:graphicData uri="http://schemas.openxmlformats.org/drawingml/2006/table">
            <a:tbl>
              <a:tblPr>
                <a:noFill/>
                <a:tableStyleId>{CB1D2E4D-61DA-4E0F-90A4-9460EDA29300}</a:tableStyleId>
              </a:tblPr>
              <a:tblGrid>
                <a:gridCol w="1926000"/>
                <a:gridCol w="1926000"/>
                <a:gridCol w="1926000"/>
                <a:gridCol w="1926000"/>
              </a:tblGrid>
              <a:tr h="397775">
                <a:tc>
                  <a:txBody>
                    <a:bodyPr/>
                    <a:lstStyle/>
                    <a:p>
                      <a:pPr indent="0" lvl="0" marL="0" rtl="0" algn="ctr">
                        <a:spcBef>
                          <a:spcPts val="0"/>
                        </a:spcBef>
                        <a:spcAft>
                          <a:spcPts val="0"/>
                        </a:spcAft>
                        <a:buNone/>
                      </a:pPr>
                      <a:r>
                        <a:rPr b="1" lang="en"/>
                        <a:t>Week</a:t>
                      </a:r>
                      <a:endParaRPr b="1"/>
                    </a:p>
                  </a:txBody>
                  <a:tcPr marT="91425" marB="91425" marR="91425" marL="91425"/>
                </a:tc>
                <a:tc>
                  <a:txBody>
                    <a:bodyPr/>
                    <a:lstStyle/>
                    <a:p>
                      <a:pPr indent="0" lvl="0" marL="0" rtl="0" algn="ctr">
                        <a:spcBef>
                          <a:spcPts val="0"/>
                        </a:spcBef>
                        <a:spcAft>
                          <a:spcPts val="0"/>
                        </a:spcAft>
                        <a:buNone/>
                      </a:pPr>
                      <a:r>
                        <a:rPr b="1" lang="en"/>
                        <a:t>Aniket</a:t>
                      </a:r>
                      <a:endParaRPr b="1"/>
                    </a:p>
                  </a:txBody>
                  <a:tcPr marT="91425" marB="91425" marR="91425" marL="91425"/>
                </a:tc>
                <a:tc>
                  <a:txBody>
                    <a:bodyPr/>
                    <a:lstStyle/>
                    <a:p>
                      <a:pPr indent="0" lvl="0" marL="0" rtl="0" algn="ctr">
                        <a:spcBef>
                          <a:spcPts val="0"/>
                        </a:spcBef>
                        <a:spcAft>
                          <a:spcPts val="0"/>
                        </a:spcAft>
                        <a:buNone/>
                      </a:pPr>
                      <a:r>
                        <a:rPr b="1" lang="en"/>
                        <a:t>Denny</a:t>
                      </a:r>
                      <a:endParaRPr b="1"/>
                    </a:p>
                  </a:txBody>
                  <a:tcPr marT="91425" marB="91425" marR="91425" marL="91425"/>
                </a:tc>
                <a:tc>
                  <a:txBody>
                    <a:bodyPr/>
                    <a:lstStyle/>
                    <a:p>
                      <a:pPr indent="0" lvl="0" marL="0" rtl="0" algn="ctr">
                        <a:spcBef>
                          <a:spcPts val="0"/>
                        </a:spcBef>
                        <a:spcAft>
                          <a:spcPts val="0"/>
                        </a:spcAft>
                        <a:buNone/>
                      </a:pPr>
                      <a:r>
                        <a:rPr b="1" lang="en"/>
                        <a:t>Nihal</a:t>
                      </a:r>
                      <a:endParaRPr b="1"/>
                    </a:p>
                  </a:txBody>
                  <a:tcPr marT="91425" marB="91425" marR="91425" marL="91425"/>
                </a:tc>
              </a:tr>
              <a:tr h="351875">
                <a:tc>
                  <a:txBody>
                    <a:bodyPr/>
                    <a:lstStyle/>
                    <a:p>
                      <a:pPr indent="0" lvl="0" marL="0" rtl="0" algn="l">
                        <a:spcBef>
                          <a:spcPts val="0"/>
                        </a:spcBef>
                        <a:spcAft>
                          <a:spcPts val="0"/>
                        </a:spcAft>
                        <a:buNone/>
                      </a:pPr>
                      <a:r>
                        <a:rPr lang="en" sz="1100"/>
                        <a:t>Week 1-2</a:t>
                      </a:r>
                      <a:endParaRPr sz="1100"/>
                    </a:p>
                  </a:txBody>
                  <a:tcPr marT="91425" marB="91425" marR="91425" marL="91425"/>
                </a:tc>
                <a:tc gridSpan="3">
                  <a:txBody>
                    <a:bodyPr/>
                    <a:lstStyle/>
                    <a:p>
                      <a:pPr indent="0" lvl="0" marL="0" rtl="0" algn="l">
                        <a:spcBef>
                          <a:spcPts val="0"/>
                        </a:spcBef>
                        <a:spcAft>
                          <a:spcPts val="0"/>
                        </a:spcAft>
                        <a:buNone/>
                      </a:pPr>
                      <a:r>
                        <a:rPr lang="en" sz="1100"/>
                        <a:t>Literature Review </a:t>
                      </a:r>
                      <a:endParaRPr sz="1100"/>
                    </a:p>
                  </a:txBody>
                  <a:tcPr marT="91425" marB="91425" marR="91425" marL="91425">
                    <a:solidFill>
                      <a:schemeClr val="lt1"/>
                    </a:solidFill>
                  </a:tcPr>
                </a:tc>
                <a:tc hMerge="1"/>
                <a:tc hMerge="1"/>
              </a:tr>
              <a:tr h="351875">
                <a:tc>
                  <a:txBody>
                    <a:bodyPr/>
                    <a:lstStyle/>
                    <a:p>
                      <a:pPr indent="0" lvl="0" marL="0" rtl="0" algn="l">
                        <a:spcBef>
                          <a:spcPts val="0"/>
                        </a:spcBef>
                        <a:spcAft>
                          <a:spcPts val="0"/>
                        </a:spcAft>
                        <a:buNone/>
                      </a:pPr>
                      <a:r>
                        <a:rPr lang="en" sz="1100"/>
                        <a:t>Week 3-4</a:t>
                      </a:r>
                      <a:endParaRPr sz="1100"/>
                    </a:p>
                  </a:txBody>
                  <a:tcPr marT="91425" marB="91425" marR="91425" marL="91425"/>
                </a:tc>
                <a:tc gridSpan="3">
                  <a:txBody>
                    <a:bodyPr/>
                    <a:lstStyle/>
                    <a:p>
                      <a:pPr indent="0" lvl="0" marL="0" rtl="0" algn="l">
                        <a:spcBef>
                          <a:spcPts val="0"/>
                        </a:spcBef>
                        <a:spcAft>
                          <a:spcPts val="0"/>
                        </a:spcAft>
                        <a:buNone/>
                      </a:pPr>
                      <a:r>
                        <a:rPr lang="en" sz="1100"/>
                        <a:t>Unity Simulation Setup, Familiarize with ROS</a:t>
                      </a:r>
                      <a:endParaRPr sz="1100"/>
                    </a:p>
                  </a:txBody>
                  <a:tcPr marT="91425" marB="91425" marR="91425" marL="91425"/>
                </a:tc>
                <a:tc hMerge="1"/>
                <a:tc hMerge="1"/>
              </a:tr>
              <a:tr h="529475">
                <a:tc>
                  <a:txBody>
                    <a:bodyPr/>
                    <a:lstStyle/>
                    <a:p>
                      <a:pPr indent="0" lvl="0" marL="0" rtl="0" algn="l">
                        <a:spcBef>
                          <a:spcPts val="0"/>
                        </a:spcBef>
                        <a:spcAft>
                          <a:spcPts val="0"/>
                        </a:spcAft>
                        <a:buNone/>
                      </a:pPr>
                      <a:r>
                        <a:rPr lang="en" sz="1100"/>
                        <a:t>Week 5-6</a:t>
                      </a:r>
                      <a:endParaRPr sz="1100"/>
                    </a:p>
                  </a:txBody>
                  <a:tcPr marT="91425" marB="91425" marR="91425" marL="91425"/>
                </a:tc>
                <a:tc gridSpan="3">
                  <a:txBody>
                    <a:bodyPr/>
                    <a:lstStyle/>
                    <a:p>
                      <a:pPr indent="0" lvl="0" marL="0" rtl="0" algn="l">
                        <a:spcBef>
                          <a:spcPts val="0"/>
                        </a:spcBef>
                        <a:spcAft>
                          <a:spcPts val="0"/>
                        </a:spcAft>
                        <a:buNone/>
                      </a:pPr>
                      <a:r>
                        <a:rPr lang="en" sz="1100"/>
                        <a:t>Generate Map, Integrate Global and Local Planner for base comparison, Project Proposal Report and Slides</a:t>
                      </a:r>
                      <a:endParaRPr sz="1100"/>
                    </a:p>
                  </a:txBody>
                  <a:tcPr marT="91425" marB="91425" marR="91425" marL="91425"/>
                </a:tc>
                <a:tc hMerge="1"/>
                <a:tc hMerge="1"/>
              </a:tr>
              <a:tr h="351875">
                <a:tc>
                  <a:txBody>
                    <a:bodyPr/>
                    <a:lstStyle/>
                    <a:p>
                      <a:pPr indent="0" lvl="0" marL="0" rtl="0" algn="l">
                        <a:spcBef>
                          <a:spcPts val="0"/>
                        </a:spcBef>
                        <a:spcAft>
                          <a:spcPts val="0"/>
                        </a:spcAft>
                        <a:buNone/>
                      </a:pPr>
                      <a:r>
                        <a:rPr lang="en" sz="1100"/>
                        <a:t>Week 6-7</a:t>
                      </a:r>
                      <a:endParaRPr sz="1100"/>
                    </a:p>
                  </a:txBody>
                  <a:tcPr marT="91425" marB="91425" marR="91425" marL="91425"/>
                </a:tc>
                <a:tc gridSpan="3">
                  <a:txBody>
                    <a:bodyPr/>
                    <a:lstStyle/>
                    <a:p>
                      <a:pPr indent="0" lvl="0" marL="0" rtl="0" algn="l">
                        <a:spcBef>
                          <a:spcPts val="0"/>
                        </a:spcBef>
                        <a:spcAft>
                          <a:spcPts val="0"/>
                        </a:spcAft>
                        <a:buNone/>
                      </a:pPr>
                      <a:r>
                        <a:rPr lang="en" sz="1100"/>
                        <a:t>Integrate</a:t>
                      </a:r>
                      <a:r>
                        <a:rPr lang="en" sz="1100"/>
                        <a:t> lattice planner(global planner) for the generated map</a:t>
                      </a:r>
                      <a:endParaRPr sz="1100"/>
                    </a:p>
                  </a:txBody>
                  <a:tcPr marT="91425" marB="91425" marR="91425" marL="91425"/>
                </a:tc>
                <a:tc hMerge="1"/>
                <a:tc hMerge="1"/>
              </a:tr>
              <a:tr h="529475">
                <a:tc>
                  <a:txBody>
                    <a:bodyPr/>
                    <a:lstStyle/>
                    <a:p>
                      <a:pPr indent="0" lvl="0" marL="0" rtl="0" algn="l">
                        <a:spcBef>
                          <a:spcPts val="0"/>
                        </a:spcBef>
                        <a:spcAft>
                          <a:spcPts val="0"/>
                        </a:spcAft>
                        <a:buNone/>
                      </a:pPr>
                      <a:r>
                        <a:rPr lang="en" sz="1100"/>
                        <a:t>Week 8-9</a:t>
                      </a:r>
                      <a:endParaRPr sz="1100"/>
                    </a:p>
                  </a:txBody>
                  <a:tcPr marT="91425" marB="91425" marR="91425" marL="91425"/>
                </a:tc>
                <a:tc gridSpan="3">
                  <a:txBody>
                    <a:bodyPr/>
                    <a:lstStyle/>
                    <a:p>
                      <a:pPr indent="0" lvl="0" marL="0" rtl="0" algn="l">
                        <a:spcBef>
                          <a:spcPts val="0"/>
                        </a:spcBef>
                        <a:spcAft>
                          <a:spcPts val="0"/>
                        </a:spcAft>
                        <a:buNone/>
                      </a:pPr>
                      <a:r>
                        <a:rPr lang="en" sz="1100"/>
                        <a:t>Integrate</a:t>
                      </a:r>
                      <a:r>
                        <a:rPr lang="en" sz="1100"/>
                        <a:t> timed path follower(local planner) for dynamic obstacle avoidance and social navigation</a:t>
                      </a:r>
                      <a:endParaRPr sz="1100"/>
                    </a:p>
                  </a:txBody>
                  <a:tcPr marT="91425" marB="91425" marR="91425" marL="91425"/>
                </a:tc>
                <a:tc hMerge="1"/>
                <a:tc hMerge="1"/>
              </a:tr>
              <a:tr h="397775">
                <a:tc>
                  <a:txBody>
                    <a:bodyPr/>
                    <a:lstStyle/>
                    <a:p>
                      <a:pPr indent="0" lvl="0" marL="0" rtl="0" algn="l">
                        <a:spcBef>
                          <a:spcPts val="0"/>
                        </a:spcBef>
                        <a:spcAft>
                          <a:spcPts val="0"/>
                        </a:spcAft>
                        <a:buNone/>
                      </a:pPr>
                      <a:r>
                        <a:rPr lang="en" sz="1100"/>
                        <a:t>Week 10-11</a:t>
                      </a:r>
                      <a:endParaRPr sz="1100"/>
                    </a:p>
                  </a:txBody>
                  <a:tcPr marT="91425" marB="91425" marR="91425" marL="91425"/>
                </a:tc>
                <a:tc>
                  <a:txBody>
                    <a:bodyPr/>
                    <a:lstStyle/>
                    <a:p>
                      <a:pPr indent="0" lvl="0" marL="0" rtl="0" algn="l">
                        <a:spcBef>
                          <a:spcPts val="0"/>
                        </a:spcBef>
                        <a:spcAft>
                          <a:spcPts val="0"/>
                        </a:spcAft>
                        <a:buNone/>
                      </a:pPr>
                      <a:r>
                        <a:rPr lang="en" sz="1100"/>
                        <a:t>Experiment 1</a:t>
                      </a:r>
                      <a:endParaRPr sz="1100"/>
                    </a:p>
                  </a:txBody>
                  <a:tcPr marT="91425" marB="91425" marR="91425" marL="91425"/>
                </a:tc>
                <a:tc>
                  <a:txBody>
                    <a:bodyPr/>
                    <a:lstStyle/>
                    <a:p>
                      <a:pPr indent="0" lvl="0" marL="0" rtl="0" algn="l">
                        <a:spcBef>
                          <a:spcPts val="0"/>
                        </a:spcBef>
                        <a:spcAft>
                          <a:spcPts val="0"/>
                        </a:spcAft>
                        <a:buNone/>
                      </a:pPr>
                      <a:r>
                        <a:rPr lang="en" sz="1100"/>
                        <a:t>Experiment 2</a:t>
                      </a:r>
                      <a:endParaRPr sz="1100"/>
                    </a:p>
                  </a:txBody>
                  <a:tcPr marT="91425" marB="91425" marR="91425" marL="91425"/>
                </a:tc>
                <a:tc>
                  <a:txBody>
                    <a:bodyPr/>
                    <a:lstStyle/>
                    <a:p>
                      <a:pPr indent="0" lvl="0" marL="0" rtl="0" algn="l">
                        <a:spcBef>
                          <a:spcPts val="0"/>
                        </a:spcBef>
                        <a:spcAft>
                          <a:spcPts val="0"/>
                        </a:spcAft>
                        <a:buNone/>
                      </a:pPr>
                      <a:r>
                        <a:rPr lang="en" sz="1100"/>
                        <a:t>Experiment 3 </a:t>
                      </a:r>
                      <a:endParaRPr sz="1100"/>
                    </a:p>
                  </a:txBody>
                  <a:tcPr marT="91425" marB="91425" marR="91425" marL="91425"/>
                </a:tc>
              </a:tr>
              <a:tr h="351875">
                <a:tc>
                  <a:txBody>
                    <a:bodyPr/>
                    <a:lstStyle/>
                    <a:p>
                      <a:pPr indent="0" lvl="0" marL="0" rtl="0" algn="l">
                        <a:spcBef>
                          <a:spcPts val="0"/>
                        </a:spcBef>
                        <a:spcAft>
                          <a:spcPts val="0"/>
                        </a:spcAft>
                        <a:buNone/>
                      </a:pPr>
                      <a:r>
                        <a:rPr lang="en" sz="1100"/>
                        <a:t>Week 12</a:t>
                      </a:r>
                      <a:endParaRPr sz="1100"/>
                    </a:p>
                  </a:txBody>
                  <a:tcPr marT="91425" marB="91425" marR="91425" marL="91425"/>
                </a:tc>
                <a:tc gridSpan="3">
                  <a:txBody>
                    <a:bodyPr/>
                    <a:lstStyle/>
                    <a:p>
                      <a:pPr indent="0" lvl="0" marL="0" rtl="0" algn="ctr">
                        <a:spcBef>
                          <a:spcPts val="0"/>
                        </a:spcBef>
                        <a:spcAft>
                          <a:spcPts val="0"/>
                        </a:spcAft>
                        <a:buNone/>
                      </a:pPr>
                      <a:r>
                        <a:rPr lang="en" sz="1100"/>
                        <a:t>Buffer week</a:t>
                      </a:r>
                      <a:endParaRPr sz="1100"/>
                    </a:p>
                  </a:txBody>
                  <a:tcPr marT="91425" marB="91425" marR="91425" marL="91425"/>
                </a:tc>
                <a:tc hMerge="1"/>
                <a:tc hMerge="1"/>
              </a:tr>
              <a:tr h="351875">
                <a:tc>
                  <a:txBody>
                    <a:bodyPr/>
                    <a:lstStyle/>
                    <a:p>
                      <a:pPr indent="0" lvl="0" marL="0" rtl="0" algn="l">
                        <a:spcBef>
                          <a:spcPts val="0"/>
                        </a:spcBef>
                        <a:spcAft>
                          <a:spcPts val="0"/>
                        </a:spcAft>
                        <a:buNone/>
                      </a:pPr>
                      <a:r>
                        <a:rPr lang="en" sz="1100"/>
                        <a:t>Week 13</a:t>
                      </a:r>
                      <a:endParaRPr sz="1100"/>
                    </a:p>
                  </a:txBody>
                  <a:tcPr marT="91425" marB="91425" marR="91425" marL="91425"/>
                </a:tc>
                <a:tc gridSpan="3">
                  <a:txBody>
                    <a:bodyPr/>
                    <a:lstStyle/>
                    <a:p>
                      <a:pPr indent="0" lvl="0" marL="0" rtl="0" algn="l">
                        <a:spcBef>
                          <a:spcPts val="0"/>
                        </a:spcBef>
                        <a:spcAft>
                          <a:spcPts val="0"/>
                        </a:spcAft>
                        <a:buNone/>
                      </a:pPr>
                      <a:r>
                        <a:rPr lang="en" sz="1100"/>
                        <a:t>Write Evaluation Scripts and testing</a:t>
                      </a:r>
                      <a:endParaRPr sz="1100"/>
                    </a:p>
                  </a:txBody>
                  <a:tcPr marT="91425" marB="91425" marR="91425" marL="91425"/>
                </a:tc>
                <a:tc hMerge="1"/>
                <a:tc hMerge="1"/>
              </a:tr>
              <a:tr h="351875">
                <a:tc>
                  <a:txBody>
                    <a:bodyPr/>
                    <a:lstStyle/>
                    <a:p>
                      <a:pPr indent="0" lvl="0" marL="0" rtl="0" algn="l">
                        <a:spcBef>
                          <a:spcPts val="0"/>
                        </a:spcBef>
                        <a:spcAft>
                          <a:spcPts val="0"/>
                        </a:spcAft>
                        <a:buNone/>
                      </a:pPr>
                      <a:r>
                        <a:rPr lang="en" sz="1100"/>
                        <a:t>Week 14</a:t>
                      </a:r>
                      <a:endParaRPr sz="1100"/>
                    </a:p>
                  </a:txBody>
                  <a:tcPr marT="91425" marB="91425" marR="91425" marL="91425"/>
                </a:tc>
                <a:tc gridSpan="3">
                  <a:txBody>
                    <a:bodyPr/>
                    <a:lstStyle/>
                    <a:p>
                      <a:pPr indent="0" lvl="0" marL="0" rtl="0" algn="l">
                        <a:spcBef>
                          <a:spcPts val="0"/>
                        </a:spcBef>
                        <a:spcAft>
                          <a:spcPts val="0"/>
                        </a:spcAft>
                        <a:buNone/>
                      </a:pPr>
                      <a:r>
                        <a:rPr lang="en" sz="1100"/>
                        <a:t>Report, PPT and Presentation</a:t>
                      </a:r>
                      <a:endParaRPr sz="1100"/>
                    </a:p>
                  </a:txBody>
                  <a:tcPr marT="91425" marB="91425" marR="91425" marL="91425"/>
                </a:tc>
                <a:tc hMerge="1"/>
                <a:tc hMerge="1"/>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80"/>
          <p:cNvSpPr txBox="1"/>
          <p:nvPr>
            <p:ph type="title"/>
          </p:nvPr>
        </p:nvSpPr>
        <p:spPr>
          <a:xfrm>
            <a:off x="4769400" y="2032329"/>
            <a:ext cx="3654600" cy="9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050" name="Google Shape;2050;p80"/>
          <p:cNvSpPr/>
          <p:nvPr/>
        </p:nvSpPr>
        <p:spPr>
          <a:xfrm flipH="1">
            <a:off x="379103" y="922680"/>
            <a:ext cx="4365499" cy="3023397"/>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txBox="1"/>
          <p:nvPr>
            <p:ph idx="1" type="subTitle"/>
          </p:nvPr>
        </p:nvSpPr>
        <p:spPr>
          <a:xfrm>
            <a:off x="4158400" y="3263125"/>
            <a:ext cx="3996900" cy="1089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2900"/>
              <a:t>Q&amp;A</a:t>
            </a:r>
            <a:endParaRPr b="1" sz="2900"/>
          </a:p>
        </p:txBody>
      </p:sp>
      <p:grpSp>
        <p:nvGrpSpPr>
          <p:cNvPr id="2052" name="Google Shape;2052;p80"/>
          <p:cNvGrpSpPr/>
          <p:nvPr/>
        </p:nvGrpSpPr>
        <p:grpSpPr>
          <a:xfrm>
            <a:off x="726603" y="798105"/>
            <a:ext cx="3499435" cy="3805921"/>
            <a:chOff x="692685" y="538923"/>
            <a:chExt cx="3737914" cy="4065286"/>
          </a:xfrm>
        </p:grpSpPr>
        <p:sp>
          <p:nvSpPr>
            <p:cNvPr id="2053" name="Google Shape;2053;p80"/>
            <p:cNvSpPr/>
            <p:nvPr/>
          </p:nvSpPr>
          <p:spPr>
            <a:xfrm flipH="1">
              <a:off x="720026" y="4328225"/>
              <a:ext cx="3710574" cy="27598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flipH="1">
              <a:off x="692685" y="538923"/>
              <a:ext cx="2109125" cy="3927796"/>
            </a:xfrm>
            <a:custGeom>
              <a:rect b="b" l="l" r="r" t="t"/>
              <a:pathLst>
                <a:path extrusionOk="0" h="134364" w="7215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flipH="1">
              <a:off x="723905" y="538923"/>
              <a:ext cx="2109096" cy="3927796"/>
            </a:xfrm>
            <a:custGeom>
              <a:rect b="b" l="l" r="r" t="t"/>
              <a:pathLst>
                <a:path extrusionOk="0" h="134364" w="72149">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flipH="1">
              <a:off x="753109" y="759307"/>
              <a:ext cx="2050689" cy="3492874"/>
            </a:xfrm>
            <a:custGeom>
              <a:rect b="b" l="l" r="r" t="t"/>
              <a:pathLst>
                <a:path extrusionOk="0" h="119486" w="70151">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flipH="1">
              <a:off x="1717489" y="3861138"/>
              <a:ext cx="170542" cy="324393"/>
            </a:xfrm>
            <a:custGeom>
              <a:rect b="b" l="l" r="r" t="t"/>
              <a:pathLst>
                <a:path extrusionOk="0" h="11097" w="5834">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flipH="1">
              <a:off x="784300" y="758342"/>
              <a:ext cx="1077539" cy="3415847"/>
            </a:xfrm>
            <a:custGeom>
              <a:rect b="b" l="l" r="r" t="t"/>
              <a:pathLst>
                <a:path extrusionOk="0" h="116851" w="36861">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flipH="1">
              <a:off x="1454221" y="625714"/>
              <a:ext cx="405659" cy="45866"/>
            </a:xfrm>
            <a:custGeom>
              <a:rect b="b" l="l" r="r" t="t"/>
              <a:pathLst>
                <a:path extrusionOk="0" h="1569" w="13877">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flipH="1">
              <a:off x="3254271" y="1181015"/>
              <a:ext cx="524840" cy="875689"/>
            </a:xfrm>
            <a:custGeom>
              <a:rect b="b" l="l" r="r" t="t"/>
              <a:pathLst>
                <a:path extrusionOk="0" h="29956" w="17954">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flipH="1">
              <a:off x="3335215" y="1680393"/>
              <a:ext cx="99478" cy="149027"/>
            </a:xfrm>
            <a:custGeom>
              <a:rect b="b" l="l" r="r" t="t"/>
              <a:pathLst>
                <a:path extrusionOk="0" h="5098" w="3403">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flipH="1">
              <a:off x="3690156" y="1983827"/>
              <a:ext cx="105325" cy="133856"/>
            </a:xfrm>
            <a:custGeom>
              <a:rect b="b" l="l" r="r" t="t"/>
              <a:pathLst>
                <a:path extrusionOk="0" h="4579" w="3603">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flipH="1">
              <a:off x="3737922" y="2015252"/>
              <a:ext cx="95590" cy="147273"/>
            </a:xfrm>
            <a:custGeom>
              <a:rect b="b" l="l" r="r" t="t"/>
              <a:pathLst>
                <a:path extrusionOk="0" h="5038" w="3270">
                  <a:moveTo>
                    <a:pt x="1301" y="1"/>
                  </a:moveTo>
                  <a:lnTo>
                    <a:pt x="0" y="2202"/>
                  </a:lnTo>
                  <a:lnTo>
                    <a:pt x="1935" y="5037"/>
                  </a:lnTo>
                  <a:lnTo>
                    <a:pt x="3269" y="3503"/>
                  </a:lnTo>
                  <a:lnTo>
                    <a:pt x="1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flipH="1">
              <a:off x="1826701" y="3834624"/>
              <a:ext cx="183726" cy="332578"/>
            </a:xfrm>
            <a:custGeom>
              <a:rect b="b" l="l" r="r" t="t"/>
              <a:pathLst>
                <a:path extrusionOk="0" h="11377" w="6285">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flipH="1">
              <a:off x="2921751" y="4298982"/>
              <a:ext cx="395925" cy="116053"/>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flipH="1">
              <a:off x="3039733" y="3084197"/>
              <a:ext cx="258445" cy="261602"/>
            </a:xfrm>
            <a:custGeom>
              <a:rect b="b" l="l" r="r" t="t"/>
              <a:pathLst>
                <a:path extrusionOk="0" h="8949" w="8841">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flipH="1">
              <a:off x="2934438" y="2070677"/>
              <a:ext cx="369586" cy="2149349"/>
            </a:xfrm>
            <a:custGeom>
              <a:rect b="b" l="l" r="r" t="t"/>
              <a:pathLst>
                <a:path extrusionOk="0" h="73526" w="12643">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flipH="1">
              <a:off x="2922745" y="3084197"/>
              <a:ext cx="258415" cy="261602"/>
            </a:xfrm>
            <a:custGeom>
              <a:rect b="b" l="l" r="r" t="t"/>
              <a:pathLst>
                <a:path extrusionOk="0" h="8949" w="884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flipH="1">
              <a:off x="2958818" y="2074740"/>
              <a:ext cx="153120" cy="425187"/>
            </a:xfrm>
            <a:custGeom>
              <a:rect b="b" l="l" r="r" t="t"/>
              <a:pathLst>
                <a:path extrusionOk="0" h="14545" w="5238">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flipH="1">
              <a:off x="2739399" y="1810595"/>
              <a:ext cx="546092" cy="481079"/>
            </a:xfrm>
            <a:custGeom>
              <a:rect b="b" l="l" r="r" t="t"/>
              <a:pathLst>
                <a:path extrusionOk="0" h="16457" w="18681">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flipH="1">
              <a:off x="2438099" y="2961654"/>
              <a:ext cx="273061" cy="257363"/>
            </a:xfrm>
            <a:custGeom>
              <a:rect b="b" l="l" r="r" t="t"/>
              <a:pathLst>
                <a:path extrusionOk="0" h="8804" w="9341">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flipH="1">
              <a:off x="1971022" y="2010516"/>
              <a:ext cx="1065817" cy="1851031"/>
            </a:xfrm>
            <a:custGeom>
              <a:rect b="b" l="l" r="r" t="t"/>
              <a:pathLst>
                <a:path extrusionOk="0" h="63321" w="3646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flipH="1">
              <a:off x="2325963" y="2919735"/>
              <a:ext cx="273061" cy="256924"/>
            </a:xfrm>
            <a:custGeom>
              <a:rect b="b" l="l" r="r" t="t"/>
              <a:pathLst>
                <a:path extrusionOk="0" h="8789" w="9341">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flipH="1">
              <a:off x="2764772" y="1089722"/>
              <a:ext cx="667963" cy="938685"/>
            </a:xfrm>
            <a:custGeom>
              <a:rect b="b" l="l" r="r" t="t"/>
              <a:pathLst>
                <a:path extrusionOk="0" h="32111" w="2285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flipH="1">
              <a:off x="2838877" y="1244917"/>
              <a:ext cx="118976" cy="230147"/>
            </a:xfrm>
            <a:custGeom>
              <a:rect b="b" l="l" r="r" t="t"/>
              <a:pathLst>
                <a:path extrusionOk="0" h="7873" w="407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flipH="1">
              <a:off x="3015704" y="813796"/>
              <a:ext cx="262011" cy="210766"/>
            </a:xfrm>
            <a:custGeom>
              <a:rect b="b" l="l" r="r" t="t"/>
              <a:pathLst>
                <a:path extrusionOk="0" h="7210" w="8963">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flipH="1">
              <a:off x="3050549" y="783950"/>
              <a:ext cx="248593" cy="211380"/>
            </a:xfrm>
            <a:custGeom>
              <a:rect b="b" l="l" r="r" t="t"/>
              <a:pathLst>
                <a:path extrusionOk="0" h="7231" w="8504">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flipH="1">
              <a:off x="3034647" y="637086"/>
              <a:ext cx="276218" cy="210006"/>
            </a:xfrm>
            <a:custGeom>
              <a:rect b="b" l="l" r="r" t="t"/>
              <a:pathLst>
                <a:path extrusionOk="0" h="7184" w="9449">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flipH="1">
              <a:off x="3089925" y="605164"/>
              <a:ext cx="269699" cy="209743"/>
            </a:xfrm>
            <a:custGeom>
              <a:rect b="b" l="l" r="r" t="t"/>
              <a:pathLst>
                <a:path extrusionOk="0" h="7175" w="9226">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flipH="1">
              <a:off x="3027076" y="594932"/>
              <a:ext cx="369586" cy="328193"/>
            </a:xfrm>
            <a:custGeom>
              <a:rect b="b" l="l" r="r" t="t"/>
              <a:pathLst>
                <a:path extrusionOk="0" h="11227" w="12643">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flipH="1">
              <a:off x="3040727" y="844139"/>
              <a:ext cx="237953" cy="392037"/>
            </a:xfrm>
            <a:custGeom>
              <a:rect b="b" l="l" r="r" t="t"/>
              <a:pathLst>
                <a:path extrusionOk="0" h="13411" w="814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flipH="1">
              <a:off x="3145058" y="900704"/>
              <a:ext cx="80974" cy="123858"/>
            </a:xfrm>
            <a:custGeom>
              <a:rect b="b" l="l" r="r" t="t"/>
              <a:pathLst>
                <a:path extrusionOk="0" h="4237" w="277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flipH="1">
              <a:off x="3094340" y="606450"/>
              <a:ext cx="320856" cy="397124"/>
            </a:xfrm>
            <a:custGeom>
              <a:rect b="b" l="l" r="r" t="t"/>
              <a:pathLst>
                <a:path extrusionOk="0" h="13585" w="10976">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flipH="1">
              <a:off x="2504399" y="1123953"/>
              <a:ext cx="489557" cy="828449"/>
            </a:xfrm>
            <a:custGeom>
              <a:rect b="b" l="l" r="r" t="t"/>
              <a:pathLst>
                <a:path extrusionOk="0" h="28340" w="16747">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flipH="1">
              <a:off x="2500511" y="1432034"/>
              <a:ext cx="98514" cy="149670"/>
            </a:xfrm>
            <a:custGeom>
              <a:rect b="b" l="l" r="r" t="t"/>
              <a:pathLst>
                <a:path extrusionOk="0" h="5120" w="337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flipH="1">
              <a:off x="2504399" y="1880227"/>
              <a:ext cx="132657" cy="109710"/>
            </a:xfrm>
            <a:custGeom>
              <a:rect b="b" l="l" r="r" t="t"/>
              <a:pathLst>
                <a:path extrusionOk="0" h="3753" w="4538">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flipH="1">
              <a:off x="2508316" y="1987949"/>
              <a:ext cx="128740" cy="82903"/>
            </a:xfrm>
            <a:custGeom>
              <a:rect b="b" l="l" r="r" t="t"/>
              <a:pathLst>
                <a:path extrusionOk="0" h="2836" w="4404">
                  <a:moveTo>
                    <a:pt x="1" y="1"/>
                  </a:moveTo>
                  <a:lnTo>
                    <a:pt x="601" y="2836"/>
                  </a:lnTo>
                  <a:lnTo>
                    <a:pt x="4270" y="2702"/>
                  </a:lnTo>
                  <a:lnTo>
                    <a:pt x="4404" y="6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flipH="1">
              <a:off x="3063149" y="760067"/>
              <a:ext cx="101437" cy="139878"/>
            </a:xfrm>
            <a:custGeom>
              <a:rect b="b" l="l" r="r" t="t"/>
              <a:pathLst>
                <a:path extrusionOk="0" h="4785" w="347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flipH="1">
              <a:off x="3202003" y="756150"/>
              <a:ext cx="76385" cy="45749"/>
            </a:xfrm>
            <a:custGeom>
              <a:rect b="b" l="l" r="r" t="t"/>
              <a:pathLst>
                <a:path extrusionOk="0" h="1565" w="2613">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flipH="1">
              <a:off x="3343196" y="759160"/>
              <a:ext cx="39727" cy="41656"/>
            </a:xfrm>
            <a:custGeom>
              <a:rect b="b" l="l" r="r" t="t"/>
              <a:pathLst>
                <a:path extrusionOk="0" h="1425" w="1359">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flipH="1">
              <a:off x="2794999" y="1210773"/>
              <a:ext cx="177500" cy="813277"/>
            </a:xfrm>
            <a:custGeom>
              <a:rect b="b" l="l" r="r" t="t"/>
              <a:pathLst>
                <a:path extrusionOk="0" h="27821" w="6072">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2" name="Google Shape;2092;p80"/>
          <p:cNvSpPr txBox="1"/>
          <p:nvPr/>
        </p:nvSpPr>
        <p:spPr>
          <a:xfrm>
            <a:off x="3600450" y="1189425"/>
            <a:ext cx="5336400" cy="585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oppins"/>
                <a:ea typeface="Poppins"/>
                <a:cs typeface="Poppins"/>
                <a:sym typeface="Poppins"/>
              </a:rPr>
              <a:t>Github Link:</a:t>
            </a:r>
            <a:r>
              <a:rPr lang="en">
                <a:latin typeface="Poppins"/>
                <a:ea typeface="Poppins"/>
                <a:cs typeface="Poppins"/>
                <a:sym typeface="Poppins"/>
              </a:rPr>
              <a:t> </a:t>
            </a:r>
            <a:r>
              <a:rPr lang="en" sz="1200" u="sng">
                <a:solidFill>
                  <a:srgbClr val="0000FF"/>
                </a:solidFill>
                <a:latin typeface="Poppins"/>
                <a:ea typeface="Poppins"/>
                <a:cs typeface="Poppins"/>
                <a:sym typeface="Poppins"/>
                <a:hlinkClick r:id="rId3">
                  <a:extLst>
                    <a:ext uri="{A12FA001-AC4F-418D-AE19-62706E023703}">
                      <ahyp:hlinkClr val="tx"/>
                    </a:ext>
                  </a:extLst>
                </a:hlinkClick>
              </a:rPr>
              <a:t>https://github.com/dennyboby/human_aware_robot_navigation</a:t>
            </a:r>
            <a:endParaRPr sz="1200">
              <a:latin typeface="Poppins"/>
              <a:ea typeface="Poppins"/>
              <a:cs typeface="Poppins"/>
              <a:sym typeface="Poppins"/>
            </a:endParaRPr>
          </a:p>
        </p:txBody>
      </p:sp>
      <p:pic>
        <p:nvPicPr>
          <p:cNvPr id="2093" name="Google Shape;2093;p80"/>
          <p:cNvPicPr preferRelativeResize="0"/>
          <p:nvPr/>
        </p:nvPicPr>
        <p:blipFill>
          <a:blip r:embed="rId4">
            <a:alphaModFix/>
          </a:blip>
          <a:stretch>
            <a:fillRect/>
          </a:stretch>
        </p:blipFill>
        <p:spPr>
          <a:xfrm>
            <a:off x="7049775" y="4680625"/>
            <a:ext cx="2051425" cy="46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9"/>
          <p:cNvSpPr txBox="1"/>
          <p:nvPr>
            <p:ph idx="1" type="body"/>
          </p:nvPr>
        </p:nvSpPr>
        <p:spPr>
          <a:xfrm>
            <a:off x="511900" y="997500"/>
            <a:ext cx="4117800" cy="403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Will help integrate robots into our lives better.</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Has the potential to be used in the: </a:t>
            </a:r>
            <a:endParaRPr sz="1600"/>
          </a:p>
          <a:p>
            <a:pPr indent="-330200" lvl="1" marL="914400" rtl="0" algn="l">
              <a:spcBef>
                <a:spcPts val="0"/>
              </a:spcBef>
              <a:spcAft>
                <a:spcPts val="0"/>
              </a:spcAft>
              <a:buSzPts val="1600"/>
              <a:buChar char="○"/>
            </a:pPr>
            <a:r>
              <a:rPr lang="en" sz="1600"/>
              <a:t>Hospitality industry</a:t>
            </a:r>
            <a:endParaRPr sz="1600"/>
          </a:p>
          <a:p>
            <a:pPr indent="-330200" lvl="1" marL="914400" rtl="0" algn="l">
              <a:spcBef>
                <a:spcPts val="0"/>
              </a:spcBef>
              <a:spcAft>
                <a:spcPts val="0"/>
              </a:spcAft>
              <a:buSzPts val="1600"/>
              <a:buChar char="○"/>
            </a:pPr>
            <a:r>
              <a:rPr lang="en" sz="1600"/>
              <a:t>Education sector</a:t>
            </a:r>
            <a:endParaRPr sz="1600"/>
          </a:p>
          <a:p>
            <a:pPr indent="-330200" lvl="1" marL="914400" rtl="0" algn="l">
              <a:spcBef>
                <a:spcPts val="0"/>
              </a:spcBef>
              <a:spcAft>
                <a:spcPts val="0"/>
              </a:spcAft>
              <a:buSzPts val="1600"/>
              <a:buChar char="○"/>
            </a:pPr>
            <a:r>
              <a:rPr lang="en" sz="1600"/>
              <a:t>Medical industry</a:t>
            </a:r>
            <a:endParaRPr sz="1600"/>
          </a:p>
          <a:p>
            <a:pPr indent="-330200" lvl="1" marL="914400" rtl="0" algn="l">
              <a:spcBef>
                <a:spcPts val="0"/>
              </a:spcBef>
              <a:spcAft>
                <a:spcPts val="0"/>
              </a:spcAft>
              <a:buSzPts val="1600"/>
              <a:buChar char="○"/>
            </a:pPr>
            <a:r>
              <a:rPr lang="en" sz="1600"/>
              <a:t>W</a:t>
            </a:r>
            <a:r>
              <a:rPr lang="en" sz="1600"/>
              <a:t>arehouse automation</a:t>
            </a:r>
            <a:endParaRPr sz="1600"/>
          </a:p>
          <a:p>
            <a:pPr indent="-330200" lvl="1" marL="914400" rtl="0" algn="l">
              <a:spcBef>
                <a:spcPts val="0"/>
              </a:spcBef>
              <a:spcAft>
                <a:spcPts val="0"/>
              </a:spcAft>
              <a:buSzPts val="1600"/>
              <a:buChar char="○"/>
            </a:pPr>
            <a:r>
              <a:rPr lang="en" sz="1600"/>
              <a:t>Future space exploration</a:t>
            </a:r>
            <a:endParaRPr sz="1600"/>
          </a:p>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It also has a huge potential in autonomous vehicles development.</a:t>
            </a:r>
            <a:endParaRPr sz="1600"/>
          </a:p>
        </p:txBody>
      </p:sp>
      <p:sp>
        <p:nvSpPr>
          <p:cNvPr id="498" name="Google Shape;498;p2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Impacts</a:t>
            </a:r>
            <a:endParaRPr/>
          </a:p>
        </p:txBody>
      </p:sp>
      <p:pic>
        <p:nvPicPr>
          <p:cNvPr id="499" name="Google Shape;499;p29"/>
          <p:cNvPicPr preferRelativeResize="0"/>
          <p:nvPr/>
        </p:nvPicPr>
        <p:blipFill>
          <a:blip r:embed="rId3">
            <a:alphaModFix/>
          </a:blip>
          <a:stretch>
            <a:fillRect/>
          </a:stretch>
        </p:blipFill>
        <p:spPr>
          <a:xfrm>
            <a:off x="4802250" y="1396013"/>
            <a:ext cx="4244274" cy="300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0"/>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txBox="1"/>
          <p:nvPr>
            <p:ph type="title"/>
          </p:nvPr>
        </p:nvSpPr>
        <p:spPr>
          <a:xfrm>
            <a:off x="2552700" y="207372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506" name="Google Shape;506;p30"/>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sz="4800"/>
          </a:p>
        </p:txBody>
      </p:sp>
      <p:grpSp>
        <p:nvGrpSpPr>
          <p:cNvPr id="507" name="Google Shape;507;p30"/>
          <p:cNvGrpSpPr/>
          <p:nvPr/>
        </p:nvGrpSpPr>
        <p:grpSpPr>
          <a:xfrm flipH="1">
            <a:off x="1007489" y="540211"/>
            <a:ext cx="1889267" cy="4008760"/>
            <a:chOff x="2319665" y="540000"/>
            <a:chExt cx="1892295" cy="4015184"/>
          </a:xfrm>
        </p:grpSpPr>
        <p:sp>
          <p:nvSpPr>
            <p:cNvPr id="508" name="Google Shape;508;p30"/>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30"/>
            <p:cNvGrpSpPr/>
            <p:nvPr/>
          </p:nvGrpSpPr>
          <p:grpSpPr>
            <a:xfrm>
              <a:off x="3194661" y="748986"/>
              <a:ext cx="212047" cy="132546"/>
              <a:chOff x="3194661" y="748986"/>
              <a:chExt cx="212047" cy="132546"/>
            </a:xfrm>
          </p:grpSpPr>
          <p:sp>
            <p:nvSpPr>
              <p:cNvPr id="521" name="Google Shape;521;p30"/>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30"/>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0"/>
          <p:cNvGrpSpPr/>
          <p:nvPr/>
        </p:nvGrpSpPr>
        <p:grpSpPr>
          <a:xfrm>
            <a:off x="6594914" y="684471"/>
            <a:ext cx="1541597" cy="3864500"/>
            <a:chOff x="3973904" y="1061474"/>
            <a:chExt cx="1391082" cy="3487186"/>
          </a:xfrm>
        </p:grpSpPr>
        <p:sp>
          <p:nvSpPr>
            <p:cNvPr id="555" name="Google Shape;555;p30"/>
            <p:cNvSpPr/>
            <p:nvPr/>
          </p:nvSpPr>
          <p:spPr>
            <a:xfrm>
              <a:off x="4091986" y="1942241"/>
              <a:ext cx="85576" cy="126608"/>
            </a:xfrm>
            <a:custGeom>
              <a:rect b="b" l="l" r="r" t="t"/>
              <a:pathLst>
                <a:path extrusionOk="0" h="4542" w="3070">
                  <a:moveTo>
                    <a:pt x="768" y="1"/>
                  </a:moveTo>
                  <a:lnTo>
                    <a:pt x="0" y="3470"/>
                  </a:lnTo>
                  <a:cubicBezTo>
                    <a:pt x="0" y="3470"/>
                    <a:pt x="1218" y="4541"/>
                    <a:pt x="2425" y="4541"/>
                  </a:cubicBezTo>
                  <a:cubicBezTo>
                    <a:pt x="2631" y="4541"/>
                    <a:pt x="2837" y="4510"/>
                    <a:pt x="3036" y="4437"/>
                  </a:cubicBezTo>
                  <a:lnTo>
                    <a:pt x="3069" y="3003"/>
                  </a:lnTo>
                  <a:lnTo>
                    <a:pt x="768"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4021321" y="1921780"/>
              <a:ext cx="92071" cy="126497"/>
            </a:xfrm>
            <a:custGeom>
              <a:rect b="b" l="l" r="r" t="t"/>
              <a:pathLst>
                <a:path extrusionOk="0" h="4538" w="3303">
                  <a:moveTo>
                    <a:pt x="467" y="1"/>
                  </a:moveTo>
                  <a:lnTo>
                    <a:pt x="0" y="2903"/>
                  </a:lnTo>
                  <a:lnTo>
                    <a:pt x="3002" y="4537"/>
                  </a:lnTo>
                  <a:lnTo>
                    <a:pt x="3303" y="735"/>
                  </a:lnTo>
                  <a:lnTo>
                    <a:pt x="467"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3973904" y="1882558"/>
              <a:ext cx="193090" cy="100629"/>
            </a:xfrm>
            <a:custGeom>
              <a:rect b="b" l="l" r="r" t="t"/>
              <a:pathLst>
                <a:path extrusionOk="0" h="3610" w="6927">
                  <a:moveTo>
                    <a:pt x="6631" y="0"/>
                  </a:moveTo>
                  <a:cubicBezTo>
                    <a:pt x="6592" y="0"/>
                    <a:pt x="6549" y="12"/>
                    <a:pt x="6505" y="40"/>
                  </a:cubicBezTo>
                  <a:lnTo>
                    <a:pt x="167" y="3209"/>
                  </a:lnTo>
                  <a:cubicBezTo>
                    <a:pt x="67" y="3276"/>
                    <a:pt x="0" y="3409"/>
                    <a:pt x="67" y="3509"/>
                  </a:cubicBezTo>
                  <a:cubicBezTo>
                    <a:pt x="100" y="3576"/>
                    <a:pt x="167" y="3609"/>
                    <a:pt x="267" y="3609"/>
                  </a:cubicBezTo>
                  <a:lnTo>
                    <a:pt x="334" y="3609"/>
                  </a:lnTo>
                  <a:lnTo>
                    <a:pt x="6705" y="407"/>
                  </a:lnTo>
                  <a:cubicBezTo>
                    <a:pt x="6927" y="296"/>
                    <a:pt x="6826" y="0"/>
                    <a:pt x="66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4119890" y="1687455"/>
              <a:ext cx="591396" cy="496342"/>
            </a:xfrm>
            <a:custGeom>
              <a:rect b="b" l="l" r="r" t="t"/>
              <a:pathLst>
                <a:path extrusionOk="0" h="17806" w="21216">
                  <a:moveTo>
                    <a:pt x="16612" y="1"/>
                  </a:moveTo>
                  <a:cubicBezTo>
                    <a:pt x="16278" y="568"/>
                    <a:pt x="16045" y="1035"/>
                    <a:pt x="15778" y="1535"/>
                  </a:cubicBezTo>
                  <a:cubicBezTo>
                    <a:pt x="15511" y="2036"/>
                    <a:pt x="15244" y="2536"/>
                    <a:pt x="14977" y="3036"/>
                  </a:cubicBezTo>
                  <a:cubicBezTo>
                    <a:pt x="14477" y="4037"/>
                    <a:pt x="13977" y="5004"/>
                    <a:pt x="13476" y="6005"/>
                  </a:cubicBezTo>
                  <a:cubicBezTo>
                    <a:pt x="12509" y="8006"/>
                    <a:pt x="11575" y="10041"/>
                    <a:pt x="10674" y="12076"/>
                  </a:cubicBezTo>
                  <a:lnTo>
                    <a:pt x="10541" y="12443"/>
                  </a:lnTo>
                  <a:cubicBezTo>
                    <a:pt x="10508" y="12476"/>
                    <a:pt x="10508" y="12510"/>
                    <a:pt x="10474" y="12543"/>
                  </a:cubicBezTo>
                  <a:cubicBezTo>
                    <a:pt x="10441" y="12610"/>
                    <a:pt x="10408" y="12643"/>
                    <a:pt x="10374" y="12676"/>
                  </a:cubicBezTo>
                  <a:cubicBezTo>
                    <a:pt x="10307" y="12743"/>
                    <a:pt x="10207" y="12777"/>
                    <a:pt x="10107" y="12777"/>
                  </a:cubicBezTo>
                  <a:cubicBezTo>
                    <a:pt x="9971" y="12790"/>
                    <a:pt x="9835" y="12797"/>
                    <a:pt x="9699" y="12797"/>
                  </a:cubicBezTo>
                  <a:cubicBezTo>
                    <a:pt x="9169" y="12797"/>
                    <a:pt x="8644" y="12696"/>
                    <a:pt x="8139" y="12510"/>
                  </a:cubicBezTo>
                  <a:cubicBezTo>
                    <a:pt x="7272" y="12209"/>
                    <a:pt x="6438" y="11843"/>
                    <a:pt x="5637" y="11376"/>
                  </a:cubicBezTo>
                  <a:cubicBezTo>
                    <a:pt x="5237" y="11142"/>
                    <a:pt x="4804" y="10875"/>
                    <a:pt x="4403" y="10608"/>
                  </a:cubicBezTo>
                  <a:lnTo>
                    <a:pt x="3803" y="10175"/>
                  </a:lnTo>
                  <a:cubicBezTo>
                    <a:pt x="3636" y="10041"/>
                    <a:pt x="3403" y="9874"/>
                    <a:pt x="3269" y="9774"/>
                  </a:cubicBezTo>
                  <a:lnTo>
                    <a:pt x="0" y="14611"/>
                  </a:lnTo>
                  <a:cubicBezTo>
                    <a:pt x="334" y="14778"/>
                    <a:pt x="567" y="14878"/>
                    <a:pt x="834" y="15045"/>
                  </a:cubicBezTo>
                  <a:cubicBezTo>
                    <a:pt x="1101" y="15178"/>
                    <a:pt x="1368" y="15312"/>
                    <a:pt x="1635" y="15445"/>
                  </a:cubicBezTo>
                  <a:cubicBezTo>
                    <a:pt x="2168" y="15712"/>
                    <a:pt x="2735" y="15979"/>
                    <a:pt x="3269" y="16212"/>
                  </a:cubicBezTo>
                  <a:cubicBezTo>
                    <a:pt x="4403" y="16713"/>
                    <a:pt x="5604" y="17113"/>
                    <a:pt x="6805" y="17413"/>
                  </a:cubicBezTo>
                  <a:cubicBezTo>
                    <a:pt x="7472" y="17580"/>
                    <a:pt x="8139" y="17713"/>
                    <a:pt x="8840" y="17780"/>
                  </a:cubicBezTo>
                  <a:cubicBezTo>
                    <a:pt x="9040" y="17797"/>
                    <a:pt x="9240" y="17805"/>
                    <a:pt x="9440" y="17805"/>
                  </a:cubicBezTo>
                  <a:cubicBezTo>
                    <a:pt x="10041" y="17805"/>
                    <a:pt x="10641" y="17730"/>
                    <a:pt x="11241" y="17580"/>
                  </a:cubicBezTo>
                  <a:cubicBezTo>
                    <a:pt x="12709" y="17246"/>
                    <a:pt x="13943" y="16312"/>
                    <a:pt x="14677" y="15011"/>
                  </a:cubicBezTo>
                  <a:cubicBezTo>
                    <a:pt x="14811" y="14811"/>
                    <a:pt x="14911" y="14611"/>
                    <a:pt x="14977" y="14411"/>
                  </a:cubicBezTo>
                  <a:lnTo>
                    <a:pt x="15144" y="14011"/>
                  </a:lnTo>
                  <a:cubicBezTo>
                    <a:pt x="15578" y="13077"/>
                    <a:pt x="16012" y="12109"/>
                    <a:pt x="16479" y="11142"/>
                  </a:cubicBezTo>
                  <a:cubicBezTo>
                    <a:pt x="16912" y="10208"/>
                    <a:pt x="17413" y="9274"/>
                    <a:pt x="17913" y="8340"/>
                  </a:cubicBezTo>
                  <a:cubicBezTo>
                    <a:pt x="18413" y="7439"/>
                    <a:pt x="18947" y="6539"/>
                    <a:pt x="19514" y="5638"/>
                  </a:cubicBezTo>
                  <a:cubicBezTo>
                    <a:pt x="19781" y="5204"/>
                    <a:pt x="20081" y="4771"/>
                    <a:pt x="20348" y="4337"/>
                  </a:cubicBezTo>
                  <a:cubicBezTo>
                    <a:pt x="20615" y="3870"/>
                    <a:pt x="20948" y="3437"/>
                    <a:pt x="21215" y="3070"/>
                  </a:cubicBezTo>
                  <a:lnTo>
                    <a:pt x="166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4812633" y="1206234"/>
              <a:ext cx="234345" cy="339044"/>
            </a:xfrm>
            <a:custGeom>
              <a:rect b="b" l="l" r="r" t="t"/>
              <a:pathLst>
                <a:path extrusionOk="0" h="12163" w="8407">
                  <a:moveTo>
                    <a:pt x="3761" y="0"/>
                  </a:moveTo>
                  <a:cubicBezTo>
                    <a:pt x="3206" y="0"/>
                    <a:pt x="2805" y="344"/>
                    <a:pt x="2369" y="1019"/>
                  </a:cubicBezTo>
                  <a:cubicBezTo>
                    <a:pt x="1635" y="2120"/>
                    <a:pt x="0" y="7690"/>
                    <a:pt x="334" y="9992"/>
                  </a:cubicBezTo>
                  <a:cubicBezTo>
                    <a:pt x="551" y="11544"/>
                    <a:pt x="1571" y="12163"/>
                    <a:pt x="2768" y="12163"/>
                  </a:cubicBezTo>
                  <a:cubicBezTo>
                    <a:pt x="4324" y="12163"/>
                    <a:pt x="6180" y="11120"/>
                    <a:pt x="6972" y="9725"/>
                  </a:cubicBezTo>
                  <a:cubicBezTo>
                    <a:pt x="8406" y="7257"/>
                    <a:pt x="6605" y="1286"/>
                    <a:pt x="5171" y="485"/>
                  </a:cubicBezTo>
                  <a:cubicBezTo>
                    <a:pt x="4589" y="160"/>
                    <a:pt x="4139" y="0"/>
                    <a:pt x="37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4952319" y="1061474"/>
              <a:ext cx="268520" cy="205913"/>
            </a:xfrm>
            <a:custGeom>
              <a:rect b="b" l="l" r="r" t="t"/>
              <a:pathLst>
                <a:path extrusionOk="0" h="7387" w="9633">
                  <a:moveTo>
                    <a:pt x="5349" y="0"/>
                  </a:moveTo>
                  <a:cubicBezTo>
                    <a:pt x="2379" y="0"/>
                    <a:pt x="1" y="4006"/>
                    <a:pt x="326" y="5244"/>
                  </a:cubicBezTo>
                  <a:cubicBezTo>
                    <a:pt x="627" y="6479"/>
                    <a:pt x="1127" y="6912"/>
                    <a:pt x="2328" y="7146"/>
                  </a:cubicBezTo>
                  <a:cubicBezTo>
                    <a:pt x="2787" y="7245"/>
                    <a:pt x="3529" y="7386"/>
                    <a:pt x="4359" y="7386"/>
                  </a:cubicBezTo>
                  <a:cubicBezTo>
                    <a:pt x="5756" y="7386"/>
                    <a:pt x="7402" y="6986"/>
                    <a:pt x="8365" y="5311"/>
                  </a:cubicBezTo>
                  <a:cubicBezTo>
                    <a:pt x="9633" y="3176"/>
                    <a:pt x="8165" y="141"/>
                    <a:pt x="5563" y="7"/>
                  </a:cubicBezTo>
                  <a:cubicBezTo>
                    <a:pt x="5492" y="3"/>
                    <a:pt x="5420" y="0"/>
                    <a:pt x="5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4699179" y="1209969"/>
              <a:ext cx="123709" cy="177201"/>
            </a:xfrm>
            <a:custGeom>
              <a:rect b="b" l="l" r="r" t="t"/>
              <a:pathLst>
                <a:path extrusionOk="0" h="6357" w="4438">
                  <a:moveTo>
                    <a:pt x="3048" y="1"/>
                  </a:moveTo>
                  <a:cubicBezTo>
                    <a:pt x="2280" y="1"/>
                    <a:pt x="1390" y="395"/>
                    <a:pt x="935" y="985"/>
                  </a:cubicBezTo>
                  <a:cubicBezTo>
                    <a:pt x="1" y="2186"/>
                    <a:pt x="568" y="5455"/>
                    <a:pt x="1235" y="5988"/>
                  </a:cubicBezTo>
                  <a:cubicBezTo>
                    <a:pt x="1548" y="6239"/>
                    <a:pt x="1794" y="6357"/>
                    <a:pt x="2017" y="6357"/>
                  </a:cubicBezTo>
                  <a:cubicBezTo>
                    <a:pt x="2268" y="6357"/>
                    <a:pt x="2488" y="6205"/>
                    <a:pt x="2736" y="5922"/>
                  </a:cubicBezTo>
                  <a:cubicBezTo>
                    <a:pt x="3203" y="5355"/>
                    <a:pt x="4437" y="2586"/>
                    <a:pt x="4437" y="1318"/>
                  </a:cubicBezTo>
                  <a:cubicBezTo>
                    <a:pt x="4437" y="378"/>
                    <a:pt x="3801" y="1"/>
                    <a:pt x="30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4712197" y="4225053"/>
              <a:ext cx="104169" cy="225035"/>
            </a:xfrm>
            <a:custGeom>
              <a:rect b="b" l="l" r="r" t="t"/>
              <a:pathLst>
                <a:path extrusionOk="0" h="8073" w="3737">
                  <a:moveTo>
                    <a:pt x="1" y="1"/>
                  </a:moveTo>
                  <a:lnTo>
                    <a:pt x="234" y="8073"/>
                  </a:lnTo>
                  <a:lnTo>
                    <a:pt x="3737" y="8073"/>
                  </a:lnTo>
                  <a:lnTo>
                    <a:pt x="3503" y="1"/>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5165040" y="4185079"/>
              <a:ext cx="156239" cy="231558"/>
            </a:xfrm>
            <a:custGeom>
              <a:rect b="b" l="l" r="r" t="t"/>
              <a:pathLst>
                <a:path extrusionOk="0" h="8307" w="5605">
                  <a:moveTo>
                    <a:pt x="3436" y="0"/>
                  </a:moveTo>
                  <a:lnTo>
                    <a:pt x="1" y="467"/>
                  </a:lnTo>
                  <a:lnTo>
                    <a:pt x="2169" y="8306"/>
                  </a:lnTo>
                  <a:lnTo>
                    <a:pt x="5605" y="7872"/>
                  </a:lnTo>
                  <a:lnTo>
                    <a:pt x="3436"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5091727" y="4368948"/>
              <a:ext cx="273259" cy="167807"/>
            </a:xfrm>
            <a:custGeom>
              <a:rect b="b" l="l" r="r" t="t"/>
              <a:pathLst>
                <a:path extrusionOk="0" h="6020" w="9803">
                  <a:moveTo>
                    <a:pt x="8136" y="0"/>
                  </a:moveTo>
                  <a:cubicBezTo>
                    <a:pt x="8114" y="0"/>
                    <a:pt x="8091" y="3"/>
                    <a:pt x="8068" y="9"/>
                  </a:cubicBezTo>
                  <a:lnTo>
                    <a:pt x="4332" y="1110"/>
                  </a:lnTo>
                  <a:cubicBezTo>
                    <a:pt x="4098" y="1176"/>
                    <a:pt x="3931" y="1310"/>
                    <a:pt x="3831" y="1477"/>
                  </a:cubicBezTo>
                  <a:cubicBezTo>
                    <a:pt x="3131" y="2477"/>
                    <a:pt x="2931" y="3378"/>
                    <a:pt x="496" y="4679"/>
                  </a:cubicBezTo>
                  <a:cubicBezTo>
                    <a:pt x="0" y="4941"/>
                    <a:pt x="294" y="6019"/>
                    <a:pt x="1334" y="6019"/>
                  </a:cubicBezTo>
                  <a:cubicBezTo>
                    <a:pt x="1484" y="6019"/>
                    <a:pt x="1649" y="5997"/>
                    <a:pt x="1830" y="5947"/>
                  </a:cubicBezTo>
                  <a:cubicBezTo>
                    <a:pt x="3231" y="5546"/>
                    <a:pt x="4665" y="5013"/>
                    <a:pt x="5699" y="4712"/>
                  </a:cubicBezTo>
                  <a:cubicBezTo>
                    <a:pt x="7367" y="4245"/>
                    <a:pt x="8001" y="4145"/>
                    <a:pt x="9335" y="3778"/>
                  </a:cubicBezTo>
                  <a:cubicBezTo>
                    <a:pt x="9636" y="3678"/>
                    <a:pt x="9802" y="3345"/>
                    <a:pt x="9702" y="3044"/>
                  </a:cubicBezTo>
                  <a:lnTo>
                    <a:pt x="8401" y="176"/>
                  </a:lnTo>
                  <a:cubicBezTo>
                    <a:pt x="8346" y="65"/>
                    <a:pt x="8245" y="0"/>
                    <a:pt x="81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4550405" y="4438749"/>
              <a:ext cx="295726" cy="109911"/>
            </a:xfrm>
            <a:custGeom>
              <a:rect b="b" l="l" r="r" t="t"/>
              <a:pathLst>
                <a:path extrusionOk="0" h="3943" w="10609">
                  <a:moveTo>
                    <a:pt x="5848" y="0"/>
                  </a:moveTo>
                  <a:cubicBezTo>
                    <a:pt x="5652" y="0"/>
                    <a:pt x="5482" y="91"/>
                    <a:pt x="5338" y="207"/>
                  </a:cubicBezTo>
                  <a:cubicBezTo>
                    <a:pt x="4437" y="974"/>
                    <a:pt x="3336" y="1775"/>
                    <a:pt x="601" y="2375"/>
                  </a:cubicBezTo>
                  <a:cubicBezTo>
                    <a:pt x="0" y="2509"/>
                    <a:pt x="101" y="3943"/>
                    <a:pt x="1535" y="3943"/>
                  </a:cubicBezTo>
                  <a:cubicBezTo>
                    <a:pt x="3003" y="3943"/>
                    <a:pt x="5204" y="3843"/>
                    <a:pt x="6272" y="3843"/>
                  </a:cubicBezTo>
                  <a:cubicBezTo>
                    <a:pt x="8006" y="3843"/>
                    <a:pt x="8640" y="3943"/>
                    <a:pt x="10008" y="3943"/>
                  </a:cubicBezTo>
                  <a:cubicBezTo>
                    <a:pt x="10341" y="3943"/>
                    <a:pt x="10608" y="3676"/>
                    <a:pt x="10575" y="3342"/>
                  </a:cubicBezTo>
                  <a:lnTo>
                    <a:pt x="10141" y="240"/>
                  </a:lnTo>
                  <a:cubicBezTo>
                    <a:pt x="10112" y="95"/>
                    <a:pt x="10007" y="0"/>
                    <a:pt x="9892" y="0"/>
                  </a:cubicBezTo>
                  <a:cubicBezTo>
                    <a:pt x="9875" y="0"/>
                    <a:pt x="9858" y="2"/>
                    <a:pt x="9841" y="7"/>
                  </a:cubicBezTo>
                  <a:lnTo>
                    <a:pt x="5938" y="7"/>
                  </a:lnTo>
                  <a:cubicBezTo>
                    <a:pt x="5907" y="2"/>
                    <a:pt x="5877" y="0"/>
                    <a:pt x="58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4712197" y="4225053"/>
              <a:ext cx="101381" cy="115319"/>
            </a:xfrm>
            <a:custGeom>
              <a:rect b="b" l="l" r="r" t="t"/>
              <a:pathLst>
                <a:path extrusionOk="0" h="4137" w="3637">
                  <a:moveTo>
                    <a:pt x="1" y="1"/>
                  </a:moveTo>
                  <a:lnTo>
                    <a:pt x="134" y="4137"/>
                  </a:lnTo>
                  <a:lnTo>
                    <a:pt x="3637" y="4137"/>
                  </a:lnTo>
                  <a:lnTo>
                    <a:pt x="3503" y="1"/>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5165040" y="4185079"/>
              <a:ext cx="127417" cy="125549"/>
            </a:xfrm>
            <a:custGeom>
              <a:rect b="b" l="l" r="r" t="t"/>
              <a:pathLst>
                <a:path extrusionOk="0" h="4504" w="4571">
                  <a:moveTo>
                    <a:pt x="3436" y="0"/>
                  </a:moveTo>
                  <a:lnTo>
                    <a:pt x="1" y="467"/>
                  </a:lnTo>
                  <a:lnTo>
                    <a:pt x="1101" y="4503"/>
                  </a:lnTo>
                  <a:lnTo>
                    <a:pt x="4570" y="4070"/>
                  </a:lnTo>
                  <a:lnTo>
                    <a:pt x="3436" y="0"/>
                  </a:ln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4553192" y="1646784"/>
              <a:ext cx="557918" cy="615341"/>
            </a:xfrm>
            <a:custGeom>
              <a:rect b="b" l="l" r="r" t="t"/>
              <a:pathLst>
                <a:path extrusionOk="0" h="22075" w="20015">
                  <a:moveTo>
                    <a:pt x="10779" y="0"/>
                  </a:moveTo>
                  <a:cubicBezTo>
                    <a:pt x="9707" y="0"/>
                    <a:pt x="8640" y="42"/>
                    <a:pt x="7573" y="125"/>
                  </a:cubicBezTo>
                  <a:cubicBezTo>
                    <a:pt x="4804" y="359"/>
                    <a:pt x="1668" y="1026"/>
                    <a:pt x="1668" y="1026"/>
                  </a:cubicBezTo>
                  <a:cubicBezTo>
                    <a:pt x="1668" y="1026"/>
                    <a:pt x="1" y="1593"/>
                    <a:pt x="3336" y="22074"/>
                  </a:cubicBezTo>
                  <a:lnTo>
                    <a:pt x="17513" y="22074"/>
                  </a:lnTo>
                  <a:cubicBezTo>
                    <a:pt x="17280" y="16304"/>
                    <a:pt x="17246" y="12734"/>
                    <a:pt x="20015" y="926"/>
                  </a:cubicBezTo>
                  <a:cubicBezTo>
                    <a:pt x="18013" y="492"/>
                    <a:pt x="16012" y="226"/>
                    <a:pt x="14011" y="125"/>
                  </a:cubicBezTo>
                  <a:cubicBezTo>
                    <a:pt x="12926" y="42"/>
                    <a:pt x="11851" y="0"/>
                    <a:pt x="10779"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p:cNvSpPr/>
            <p:nvPr/>
          </p:nvSpPr>
          <p:spPr>
            <a:xfrm>
              <a:off x="4701966" y="1448475"/>
              <a:ext cx="240868" cy="259461"/>
            </a:xfrm>
            <a:custGeom>
              <a:rect b="b" l="l" r="r" t="t"/>
              <a:pathLst>
                <a:path extrusionOk="0" h="9308" w="8641">
                  <a:moveTo>
                    <a:pt x="8006" y="1"/>
                  </a:moveTo>
                  <a:lnTo>
                    <a:pt x="4070" y="3370"/>
                  </a:lnTo>
                  <a:cubicBezTo>
                    <a:pt x="4471" y="4971"/>
                    <a:pt x="4537" y="6672"/>
                    <a:pt x="2236" y="7239"/>
                  </a:cubicBezTo>
                  <a:cubicBezTo>
                    <a:pt x="2236" y="7239"/>
                    <a:pt x="1" y="9308"/>
                    <a:pt x="4237" y="9308"/>
                  </a:cubicBezTo>
                  <a:cubicBezTo>
                    <a:pt x="8073" y="9308"/>
                    <a:pt x="8640" y="7239"/>
                    <a:pt x="8640" y="7239"/>
                  </a:cubicBezTo>
                  <a:cubicBezTo>
                    <a:pt x="7206" y="5872"/>
                    <a:pt x="7606" y="2069"/>
                    <a:pt x="800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4815421" y="1486609"/>
              <a:ext cx="67904" cy="87444"/>
            </a:xfrm>
            <a:custGeom>
              <a:rect b="b" l="l" r="r" t="t"/>
              <a:pathLst>
                <a:path extrusionOk="0" h="3137" w="2436">
                  <a:moveTo>
                    <a:pt x="2335" y="1"/>
                  </a:moveTo>
                  <a:lnTo>
                    <a:pt x="0" y="2002"/>
                  </a:lnTo>
                  <a:cubicBezTo>
                    <a:pt x="100" y="2369"/>
                    <a:pt x="167" y="2736"/>
                    <a:pt x="200" y="3136"/>
                  </a:cubicBezTo>
                  <a:cubicBezTo>
                    <a:pt x="1068" y="3003"/>
                    <a:pt x="2269" y="2035"/>
                    <a:pt x="2369" y="1135"/>
                  </a:cubicBezTo>
                  <a:cubicBezTo>
                    <a:pt x="2435" y="734"/>
                    <a:pt x="2402" y="367"/>
                    <a:pt x="2335" y="1"/>
                  </a:cubicBezTo>
                  <a:close/>
                </a:path>
              </a:pathLst>
            </a:custGeom>
            <a:solidFill>
              <a:srgbClr val="1A2327">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4685241" y="1181368"/>
              <a:ext cx="314681" cy="365330"/>
            </a:xfrm>
            <a:custGeom>
              <a:rect b="b" l="l" r="r" t="t"/>
              <a:pathLst>
                <a:path extrusionOk="0" h="13106" w="11289">
                  <a:moveTo>
                    <a:pt x="5946" y="1"/>
                  </a:moveTo>
                  <a:cubicBezTo>
                    <a:pt x="5616" y="1"/>
                    <a:pt x="5278" y="36"/>
                    <a:pt x="4937" y="109"/>
                  </a:cubicBezTo>
                  <a:cubicBezTo>
                    <a:pt x="1368" y="877"/>
                    <a:pt x="0" y="5847"/>
                    <a:pt x="200" y="9049"/>
                  </a:cubicBezTo>
                  <a:cubicBezTo>
                    <a:pt x="340" y="11516"/>
                    <a:pt x="2314" y="13106"/>
                    <a:pt x="4526" y="13106"/>
                  </a:cubicBezTo>
                  <a:cubicBezTo>
                    <a:pt x="5484" y="13106"/>
                    <a:pt x="6488" y="12807"/>
                    <a:pt x="7406" y="12151"/>
                  </a:cubicBezTo>
                  <a:cubicBezTo>
                    <a:pt x="9440" y="10684"/>
                    <a:pt x="9707" y="9249"/>
                    <a:pt x="10508" y="5880"/>
                  </a:cubicBezTo>
                  <a:cubicBezTo>
                    <a:pt x="11288" y="2819"/>
                    <a:pt x="8909" y="1"/>
                    <a:pt x="5946" y="1"/>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4909335" y="1135513"/>
              <a:ext cx="177898" cy="172686"/>
            </a:xfrm>
            <a:custGeom>
              <a:rect b="b" l="l" r="r" t="t"/>
              <a:pathLst>
                <a:path extrusionOk="0" h="6195" w="6382">
                  <a:moveTo>
                    <a:pt x="1961" y="1"/>
                  </a:moveTo>
                  <a:cubicBezTo>
                    <a:pt x="1428" y="1"/>
                    <a:pt x="991" y="118"/>
                    <a:pt x="768" y="320"/>
                  </a:cubicBezTo>
                  <a:cubicBezTo>
                    <a:pt x="67" y="921"/>
                    <a:pt x="0" y="1421"/>
                    <a:pt x="367" y="2188"/>
                  </a:cubicBezTo>
                  <a:cubicBezTo>
                    <a:pt x="734" y="2955"/>
                    <a:pt x="3002" y="5591"/>
                    <a:pt x="4170" y="6091"/>
                  </a:cubicBezTo>
                  <a:cubicBezTo>
                    <a:pt x="4340" y="6161"/>
                    <a:pt x="4498" y="6194"/>
                    <a:pt x="4645" y="6194"/>
                  </a:cubicBezTo>
                  <a:cubicBezTo>
                    <a:pt x="6027" y="6194"/>
                    <a:pt x="6382" y="3308"/>
                    <a:pt x="5538" y="1921"/>
                  </a:cubicBezTo>
                  <a:cubicBezTo>
                    <a:pt x="4674" y="535"/>
                    <a:pt x="3099" y="1"/>
                    <a:pt x="19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4806110" y="1141757"/>
              <a:ext cx="255753" cy="248896"/>
            </a:xfrm>
            <a:custGeom>
              <a:rect b="b" l="l" r="r" t="t"/>
              <a:pathLst>
                <a:path extrusionOk="0" h="8929" w="9175">
                  <a:moveTo>
                    <a:pt x="2822" y="0"/>
                  </a:moveTo>
                  <a:cubicBezTo>
                    <a:pt x="2043" y="0"/>
                    <a:pt x="1401" y="173"/>
                    <a:pt x="1068" y="463"/>
                  </a:cubicBezTo>
                  <a:cubicBezTo>
                    <a:pt x="67" y="1397"/>
                    <a:pt x="1" y="2031"/>
                    <a:pt x="534" y="3165"/>
                  </a:cubicBezTo>
                  <a:cubicBezTo>
                    <a:pt x="1035" y="4299"/>
                    <a:pt x="4304" y="8068"/>
                    <a:pt x="5972" y="8769"/>
                  </a:cubicBezTo>
                  <a:cubicBezTo>
                    <a:pt x="6230" y="8878"/>
                    <a:pt x="6470" y="8929"/>
                    <a:pt x="6691" y="8929"/>
                  </a:cubicBezTo>
                  <a:cubicBezTo>
                    <a:pt x="8699" y="8929"/>
                    <a:pt x="9175" y="4781"/>
                    <a:pt x="7973" y="2798"/>
                  </a:cubicBezTo>
                  <a:cubicBezTo>
                    <a:pt x="6707" y="763"/>
                    <a:pt x="4460"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4568998" y="2262117"/>
              <a:ext cx="366389" cy="2055893"/>
            </a:xfrm>
            <a:custGeom>
              <a:rect b="b" l="l" r="r" t="t"/>
              <a:pathLst>
                <a:path extrusionOk="0" h="73754" w="13144">
                  <a:moveTo>
                    <a:pt x="2769" y="0"/>
                  </a:moveTo>
                  <a:cubicBezTo>
                    <a:pt x="2769" y="0"/>
                    <a:pt x="1" y="26853"/>
                    <a:pt x="234" y="37494"/>
                  </a:cubicBezTo>
                  <a:cubicBezTo>
                    <a:pt x="468" y="48535"/>
                    <a:pt x="4537" y="73753"/>
                    <a:pt x="4537" y="73753"/>
                  </a:cubicBezTo>
                  <a:lnTo>
                    <a:pt x="9241" y="73753"/>
                  </a:lnTo>
                  <a:cubicBezTo>
                    <a:pt x="9241" y="73753"/>
                    <a:pt x="8507" y="49169"/>
                    <a:pt x="8907" y="38328"/>
                  </a:cubicBezTo>
                  <a:cubicBezTo>
                    <a:pt x="9407" y="26486"/>
                    <a:pt x="13143" y="0"/>
                    <a:pt x="13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672223" y="4267814"/>
              <a:ext cx="172964" cy="54914"/>
            </a:xfrm>
            <a:custGeom>
              <a:rect b="b" l="l" r="r" t="t"/>
              <a:pathLst>
                <a:path extrusionOk="0" h="1970" w="6205">
                  <a:moveTo>
                    <a:pt x="6205" y="1"/>
                  </a:moveTo>
                  <a:lnTo>
                    <a:pt x="0" y="201"/>
                  </a:lnTo>
                  <a:lnTo>
                    <a:pt x="434" y="1969"/>
                  </a:lnTo>
                  <a:lnTo>
                    <a:pt x="5938" y="1969"/>
                  </a:lnTo>
                  <a:lnTo>
                    <a:pt x="62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4718719" y="2401830"/>
              <a:ext cx="182275" cy="729712"/>
            </a:xfrm>
            <a:custGeom>
              <a:rect b="b" l="l" r="r" t="t"/>
              <a:pathLst>
                <a:path extrusionOk="0" h="26178" w="6539">
                  <a:moveTo>
                    <a:pt x="4977" y="1"/>
                  </a:moveTo>
                  <a:cubicBezTo>
                    <a:pt x="4564" y="1"/>
                    <a:pt x="4076" y="501"/>
                    <a:pt x="3503" y="1660"/>
                  </a:cubicBezTo>
                  <a:cubicBezTo>
                    <a:pt x="0" y="8665"/>
                    <a:pt x="2802" y="21407"/>
                    <a:pt x="4036" y="26177"/>
                  </a:cubicBezTo>
                  <a:cubicBezTo>
                    <a:pt x="4637" y="19039"/>
                    <a:pt x="5704" y="10333"/>
                    <a:pt x="6538" y="3895"/>
                  </a:cubicBezTo>
                  <a:cubicBezTo>
                    <a:pt x="6217" y="1604"/>
                    <a:pt x="5717" y="1"/>
                    <a:pt x="49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750331" y="2261197"/>
              <a:ext cx="550475" cy="2030777"/>
            </a:xfrm>
            <a:custGeom>
              <a:rect b="b" l="l" r="r" t="t"/>
              <a:pathLst>
                <a:path extrusionOk="0" h="72853" w="19748">
                  <a:moveTo>
                    <a:pt x="10408" y="0"/>
                  </a:moveTo>
                  <a:lnTo>
                    <a:pt x="0" y="33"/>
                  </a:lnTo>
                  <a:cubicBezTo>
                    <a:pt x="0" y="33"/>
                    <a:pt x="3203" y="27953"/>
                    <a:pt x="5638" y="36893"/>
                  </a:cubicBezTo>
                  <a:cubicBezTo>
                    <a:pt x="8506" y="47534"/>
                    <a:pt x="15044" y="72852"/>
                    <a:pt x="15044" y="72852"/>
                  </a:cubicBezTo>
                  <a:lnTo>
                    <a:pt x="19748" y="72218"/>
                  </a:lnTo>
                  <a:cubicBezTo>
                    <a:pt x="19748" y="72218"/>
                    <a:pt x="15545" y="44098"/>
                    <a:pt x="14177" y="38227"/>
                  </a:cubicBezTo>
                  <a:cubicBezTo>
                    <a:pt x="11208" y="25719"/>
                    <a:pt x="14177" y="7839"/>
                    <a:pt x="10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5129694" y="4217610"/>
              <a:ext cx="190665" cy="82789"/>
            </a:xfrm>
            <a:custGeom>
              <a:rect b="b" l="l" r="r" t="t"/>
              <a:pathLst>
                <a:path extrusionOk="0" h="2970" w="6840">
                  <a:moveTo>
                    <a:pt x="6839" y="1"/>
                  </a:moveTo>
                  <a:lnTo>
                    <a:pt x="1" y="1235"/>
                  </a:lnTo>
                  <a:lnTo>
                    <a:pt x="868" y="2969"/>
                  </a:lnTo>
                  <a:lnTo>
                    <a:pt x="6739" y="2202"/>
                  </a:lnTo>
                  <a:lnTo>
                    <a:pt x="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809846" y="1331229"/>
              <a:ext cx="21408" cy="28126"/>
            </a:xfrm>
            <a:custGeom>
              <a:rect b="b" l="l" r="r" t="t"/>
              <a:pathLst>
                <a:path extrusionOk="0" h="1009" w="768">
                  <a:moveTo>
                    <a:pt x="430" y="0"/>
                  </a:moveTo>
                  <a:cubicBezTo>
                    <a:pt x="272" y="0"/>
                    <a:pt x="98" y="190"/>
                    <a:pt x="67" y="438"/>
                  </a:cubicBezTo>
                  <a:cubicBezTo>
                    <a:pt x="0" y="704"/>
                    <a:pt x="134" y="971"/>
                    <a:pt x="300" y="1005"/>
                  </a:cubicBezTo>
                  <a:cubicBezTo>
                    <a:pt x="315" y="1007"/>
                    <a:pt x="329" y="1008"/>
                    <a:pt x="344" y="1008"/>
                  </a:cubicBezTo>
                  <a:cubicBezTo>
                    <a:pt x="524" y="1008"/>
                    <a:pt x="672" y="816"/>
                    <a:pt x="734" y="538"/>
                  </a:cubicBezTo>
                  <a:cubicBezTo>
                    <a:pt x="767" y="271"/>
                    <a:pt x="667" y="4"/>
                    <a:pt x="467" y="4"/>
                  </a:cubicBezTo>
                  <a:cubicBezTo>
                    <a:pt x="455" y="1"/>
                    <a:pt x="442" y="0"/>
                    <a:pt x="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4723347" y="1315424"/>
              <a:ext cx="20488" cy="28126"/>
            </a:xfrm>
            <a:custGeom>
              <a:rect b="b" l="l" r="r" t="t"/>
              <a:pathLst>
                <a:path extrusionOk="0" h="1009" w="735">
                  <a:moveTo>
                    <a:pt x="424" y="0"/>
                  </a:moveTo>
                  <a:cubicBezTo>
                    <a:pt x="239" y="0"/>
                    <a:pt x="65" y="190"/>
                    <a:pt x="34" y="437"/>
                  </a:cubicBezTo>
                  <a:cubicBezTo>
                    <a:pt x="1" y="738"/>
                    <a:pt x="101" y="971"/>
                    <a:pt x="268" y="1005"/>
                  </a:cubicBezTo>
                  <a:cubicBezTo>
                    <a:pt x="282" y="1007"/>
                    <a:pt x="297" y="1008"/>
                    <a:pt x="311" y="1008"/>
                  </a:cubicBezTo>
                  <a:cubicBezTo>
                    <a:pt x="492" y="1008"/>
                    <a:pt x="640" y="818"/>
                    <a:pt x="701" y="571"/>
                  </a:cubicBezTo>
                  <a:cubicBezTo>
                    <a:pt x="735" y="271"/>
                    <a:pt x="635" y="37"/>
                    <a:pt x="468" y="4"/>
                  </a:cubicBezTo>
                  <a:cubicBezTo>
                    <a:pt x="453" y="1"/>
                    <a:pt x="439" y="0"/>
                    <a:pt x="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4720559" y="1308064"/>
              <a:ext cx="17701" cy="10397"/>
            </a:xfrm>
            <a:custGeom>
              <a:rect b="b" l="l" r="r" t="t"/>
              <a:pathLst>
                <a:path extrusionOk="0" h="373" w="635">
                  <a:moveTo>
                    <a:pt x="1" y="1"/>
                  </a:moveTo>
                  <a:cubicBezTo>
                    <a:pt x="1" y="1"/>
                    <a:pt x="176" y="373"/>
                    <a:pt x="437" y="373"/>
                  </a:cubicBezTo>
                  <a:cubicBezTo>
                    <a:pt x="498" y="373"/>
                    <a:pt x="565" y="352"/>
                    <a:pt x="635" y="301"/>
                  </a:cubicBez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4727082" y="1348066"/>
              <a:ext cx="36293" cy="55025"/>
            </a:xfrm>
            <a:custGeom>
              <a:rect b="b" l="l" r="r" t="t"/>
              <a:pathLst>
                <a:path extrusionOk="0" h="1974" w="1302">
                  <a:moveTo>
                    <a:pt x="1301" y="0"/>
                  </a:moveTo>
                  <a:cubicBezTo>
                    <a:pt x="934" y="601"/>
                    <a:pt x="501" y="1134"/>
                    <a:pt x="0" y="1601"/>
                  </a:cubicBezTo>
                  <a:cubicBezTo>
                    <a:pt x="240" y="1841"/>
                    <a:pt x="534" y="1973"/>
                    <a:pt x="858" y="1973"/>
                  </a:cubicBezTo>
                  <a:cubicBezTo>
                    <a:pt x="894" y="1973"/>
                    <a:pt x="931" y="1972"/>
                    <a:pt x="968" y="1968"/>
                  </a:cubicBezTo>
                  <a:lnTo>
                    <a:pt x="1301" y="0"/>
                  </a:lnTo>
                  <a:close/>
                </a:path>
              </a:pathLst>
            </a:custGeom>
            <a:solidFill>
              <a:srgbClr val="ED84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4773579" y="1418035"/>
              <a:ext cx="61381" cy="21185"/>
            </a:xfrm>
            <a:custGeom>
              <a:rect b="b" l="l" r="r" t="t"/>
              <a:pathLst>
                <a:path extrusionOk="0" h="760" w="2202">
                  <a:moveTo>
                    <a:pt x="2102" y="0"/>
                  </a:moveTo>
                  <a:cubicBezTo>
                    <a:pt x="2077" y="0"/>
                    <a:pt x="2052" y="9"/>
                    <a:pt x="2035" y="25"/>
                  </a:cubicBezTo>
                  <a:cubicBezTo>
                    <a:pt x="1637" y="397"/>
                    <a:pt x="1091" y="600"/>
                    <a:pt x="531" y="600"/>
                  </a:cubicBezTo>
                  <a:cubicBezTo>
                    <a:pt x="388" y="600"/>
                    <a:pt x="243" y="586"/>
                    <a:pt x="100" y="559"/>
                  </a:cubicBezTo>
                  <a:cubicBezTo>
                    <a:pt x="67" y="559"/>
                    <a:pt x="34" y="593"/>
                    <a:pt x="0" y="626"/>
                  </a:cubicBezTo>
                  <a:cubicBezTo>
                    <a:pt x="0" y="659"/>
                    <a:pt x="34" y="726"/>
                    <a:pt x="67" y="726"/>
                  </a:cubicBezTo>
                  <a:cubicBezTo>
                    <a:pt x="234" y="759"/>
                    <a:pt x="400" y="759"/>
                    <a:pt x="534" y="759"/>
                  </a:cubicBezTo>
                  <a:cubicBezTo>
                    <a:pt x="1134" y="759"/>
                    <a:pt x="1735" y="526"/>
                    <a:pt x="2168" y="126"/>
                  </a:cubicBezTo>
                  <a:cubicBezTo>
                    <a:pt x="2202" y="92"/>
                    <a:pt x="2202" y="59"/>
                    <a:pt x="2168" y="25"/>
                  </a:cubicBezTo>
                  <a:cubicBezTo>
                    <a:pt x="2152" y="9"/>
                    <a:pt x="2127" y="0"/>
                    <a:pt x="2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4921210" y="1361670"/>
              <a:ext cx="89507" cy="83095"/>
            </a:xfrm>
            <a:custGeom>
              <a:rect b="b" l="l" r="r" t="t"/>
              <a:pathLst>
                <a:path extrusionOk="0" h="2981" w="3211">
                  <a:moveTo>
                    <a:pt x="1853" y="0"/>
                  </a:moveTo>
                  <a:cubicBezTo>
                    <a:pt x="1085" y="0"/>
                    <a:pt x="427" y="893"/>
                    <a:pt x="208" y="1580"/>
                  </a:cubicBezTo>
                  <a:cubicBezTo>
                    <a:pt x="0" y="2294"/>
                    <a:pt x="269" y="2980"/>
                    <a:pt x="943" y="2980"/>
                  </a:cubicBezTo>
                  <a:cubicBezTo>
                    <a:pt x="1025" y="2980"/>
                    <a:pt x="1114" y="2970"/>
                    <a:pt x="1209" y="2948"/>
                  </a:cubicBezTo>
                  <a:cubicBezTo>
                    <a:pt x="1843" y="2748"/>
                    <a:pt x="2410" y="2348"/>
                    <a:pt x="2743" y="1781"/>
                  </a:cubicBezTo>
                  <a:cubicBezTo>
                    <a:pt x="3210" y="1080"/>
                    <a:pt x="2810" y="146"/>
                    <a:pt x="2009" y="13"/>
                  </a:cubicBezTo>
                  <a:cubicBezTo>
                    <a:pt x="1957" y="4"/>
                    <a:pt x="1905" y="0"/>
                    <a:pt x="1853" y="0"/>
                  </a:cubicBez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4827491" y="1288300"/>
              <a:ext cx="40029" cy="31889"/>
            </a:xfrm>
            <a:custGeom>
              <a:rect b="b" l="l" r="r" t="t"/>
              <a:pathLst>
                <a:path extrusionOk="0" h="1144" w="1436">
                  <a:moveTo>
                    <a:pt x="151" y="1"/>
                  </a:moveTo>
                  <a:cubicBezTo>
                    <a:pt x="79" y="1"/>
                    <a:pt x="34" y="61"/>
                    <a:pt x="34" y="143"/>
                  </a:cubicBezTo>
                  <a:cubicBezTo>
                    <a:pt x="1" y="243"/>
                    <a:pt x="68" y="310"/>
                    <a:pt x="168" y="310"/>
                  </a:cubicBezTo>
                  <a:cubicBezTo>
                    <a:pt x="568" y="410"/>
                    <a:pt x="935" y="677"/>
                    <a:pt x="1102" y="1044"/>
                  </a:cubicBezTo>
                  <a:cubicBezTo>
                    <a:pt x="1135" y="1110"/>
                    <a:pt x="1168" y="1110"/>
                    <a:pt x="1202" y="1144"/>
                  </a:cubicBezTo>
                  <a:lnTo>
                    <a:pt x="1335" y="1144"/>
                  </a:lnTo>
                  <a:cubicBezTo>
                    <a:pt x="1402" y="1077"/>
                    <a:pt x="1435" y="977"/>
                    <a:pt x="1402" y="910"/>
                  </a:cubicBezTo>
                  <a:cubicBezTo>
                    <a:pt x="1168" y="410"/>
                    <a:pt x="735" y="76"/>
                    <a:pt x="201" y="9"/>
                  </a:cubicBezTo>
                  <a:cubicBezTo>
                    <a:pt x="183" y="4"/>
                    <a:pt x="167" y="1"/>
                    <a:pt x="1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4705701" y="1261233"/>
              <a:ext cx="45576" cy="22690"/>
            </a:xfrm>
            <a:custGeom>
              <a:rect b="b" l="l" r="r" t="t"/>
              <a:pathLst>
                <a:path extrusionOk="0" h="814" w="1635">
                  <a:moveTo>
                    <a:pt x="1298" y="0"/>
                  </a:moveTo>
                  <a:cubicBezTo>
                    <a:pt x="835" y="0"/>
                    <a:pt x="387" y="197"/>
                    <a:pt x="67" y="547"/>
                  </a:cubicBezTo>
                  <a:cubicBezTo>
                    <a:pt x="0" y="614"/>
                    <a:pt x="0" y="714"/>
                    <a:pt x="67" y="780"/>
                  </a:cubicBezTo>
                  <a:cubicBezTo>
                    <a:pt x="100" y="814"/>
                    <a:pt x="134" y="814"/>
                    <a:pt x="200" y="814"/>
                  </a:cubicBezTo>
                  <a:cubicBezTo>
                    <a:pt x="234" y="814"/>
                    <a:pt x="267" y="780"/>
                    <a:pt x="300" y="747"/>
                  </a:cubicBezTo>
                  <a:cubicBezTo>
                    <a:pt x="556" y="491"/>
                    <a:pt x="885" y="332"/>
                    <a:pt x="1245" y="332"/>
                  </a:cubicBezTo>
                  <a:cubicBezTo>
                    <a:pt x="1307" y="332"/>
                    <a:pt x="1371" y="337"/>
                    <a:pt x="1434" y="347"/>
                  </a:cubicBezTo>
                  <a:cubicBezTo>
                    <a:pt x="1501" y="347"/>
                    <a:pt x="1601" y="313"/>
                    <a:pt x="1635" y="213"/>
                  </a:cubicBezTo>
                  <a:cubicBezTo>
                    <a:pt x="1635" y="113"/>
                    <a:pt x="1568" y="46"/>
                    <a:pt x="1501" y="13"/>
                  </a:cubicBezTo>
                  <a:cubicBezTo>
                    <a:pt x="1433" y="5"/>
                    <a:pt x="1366" y="0"/>
                    <a:pt x="1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5157597" y="4404072"/>
              <a:ext cx="52098" cy="23108"/>
            </a:xfrm>
            <a:custGeom>
              <a:rect b="b" l="l" r="r" t="t"/>
              <a:pathLst>
                <a:path extrusionOk="0" h="829" w="1869">
                  <a:moveTo>
                    <a:pt x="550" y="154"/>
                  </a:moveTo>
                  <a:cubicBezTo>
                    <a:pt x="842" y="154"/>
                    <a:pt x="1257" y="228"/>
                    <a:pt x="1568" y="317"/>
                  </a:cubicBezTo>
                  <a:lnTo>
                    <a:pt x="1568" y="350"/>
                  </a:lnTo>
                  <a:cubicBezTo>
                    <a:pt x="1171" y="549"/>
                    <a:pt x="811" y="655"/>
                    <a:pt x="570" y="655"/>
                  </a:cubicBezTo>
                  <a:cubicBezTo>
                    <a:pt x="487" y="655"/>
                    <a:pt x="419" y="642"/>
                    <a:pt x="368" y="617"/>
                  </a:cubicBezTo>
                  <a:cubicBezTo>
                    <a:pt x="268" y="550"/>
                    <a:pt x="201" y="450"/>
                    <a:pt x="201" y="350"/>
                  </a:cubicBezTo>
                  <a:cubicBezTo>
                    <a:pt x="201" y="317"/>
                    <a:pt x="201" y="250"/>
                    <a:pt x="234" y="217"/>
                  </a:cubicBezTo>
                  <a:cubicBezTo>
                    <a:pt x="290" y="172"/>
                    <a:pt x="405" y="154"/>
                    <a:pt x="550" y="154"/>
                  </a:cubicBezTo>
                  <a:close/>
                  <a:moveTo>
                    <a:pt x="582" y="0"/>
                  </a:moveTo>
                  <a:cubicBezTo>
                    <a:pt x="393" y="0"/>
                    <a:pt x="229" y="32"/>
                    <a:pt x="134" y="117"/>
                  </a:cubicBezTo>
                  <a:cubicBezTo>
                    <a:pt x="67" y="183"/>
                    <a:pt x="1" y="283"/>
                    <a:pt x="34" y="383"/>
                  </a:cubicBezTo>
                  <a:cubicBezTo>
                    <a:pt x="34" y="517"/>
                    <a:pt x="134" y="650"/>
                    <a:pt x="234" y="750"/>
                  </a:cubicBezTo>
                  <a:lnTo>
                    <a:pt x="268" y="784"/>
                  </a:lnTo>
                  <a:cubicBezTo>
                    <a:pt x="343" y="815"/>
                    <a:pt x="430" y="829"/>
                    <a:pt x="524" y="829"/>
                  </a:cubicBezTo>
                  <a:cubicBezTo>
                    <a:pt x="932" y="829"/>
                    <a:pt x="1477" y="573"/>
                    <a:pt x="1802" y="383"/>
                  </a:cubicBezTo>
                  <a:cubicBezTo>
                    <a:pt x="1835" y="350"/>
                    <a:pt x="1869" y="350"/>
                    <a:pt x="1869" y="317"/>
                  </a:cubicBezTo>
                  <a:cubicBezTo>
                    <a:pt x="1869" y="283"/>
                    <a:pt x="1835" y="250"/>
                    <a:pt x="1802" y="250"/>
                  </a:cubicBezTo>
                  <a:cubicBezTo>
                    <a:pt x="1706" y="202"/>
                    <a:pt x="1062" y="0"/>
                    <a:pt x="5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5172483" y="4376865"/>
              <a:ext cx="37213" cy="37910"/>
            </a:xfrm>
            <a:custGeom>
              <a:rect b="b" l="l" r="r" t="t"/>
              <a:pathLst>
                <a:path extrusionOk="0" h="1360" w="1335">
                  <a:moveTo>
                    <a:pt x="397" y="167"/>
                  </a:moveTo>
                  <a:cubicBezTo>
                    <a:pt x="434" y="167"/>
                    <a:pt x="467" y="175"/>
                    <a:pt x="501" y="192"/>
                  </a:cubicBezTo>
                  <a:cubicBezTo>
                    <a:pt x="534" y="192"/>
                    <a:pt x="534" y="192"/>
                    <a:pt x="567" y="225"/>
                  </a:cubicBezTo>
                  <a:cubicBezTo>
                    <a:pt x="834" y="459"/>
                    <a:pt x="1034" y="792"/>
                    <a:pt x="1135" y="1159"/>
                  </a:cubicBezTo>
                  <a:cubicBezTo>
                    <a:pt x="734" y="992"/>
                    <a:pt x="201" y="559"/>
                    <a:pt x="167" y="325"/>
                  </a:cubicBezTo>
                  <a:cubicBezTo>
                    <a:pt x="167" y="292"/>
                    <a:pt x="167" y="225"/>
                    <a:pt x="267" y="192"/>
                  </a:cubicBezTo>
                  <a:cubicBezTo>
                    <a:pt x="317" y="175"/>
                    <a:pt x="359" y="167"/>
                    <a:pt x="397" y="167"/>
                  </a:cubicBezTo>
                  <a:close/>
                  <a:moveTo>
                    <a:pt x="397" y="0"/>
                  </a:moveTo>
                  <a:cubicBezTo>
                    <a:pt x="334" y="0"/>
                    <a:pt x="267" y="8"/>
                    <a:pt x="201" y="25"/>
                  </a:cubicBezTo>
                  <a:cubicBezTo>
                    <a:pt x="67" y="58"/>
                    <a:pt x="0" y="192"/>
                    <a:pt x="0" y="325"/>
                  </a:cubicBezTo>
                  <a:cubicBezTo>
                    <a:pt x="34" y="592"/>
                    <a:pt x="367" y="892"/>
                    <a:pt x="701" y="1126"/>
                  </a:cubicBezTo>
                  <a:cubicBezTo>
                    <a:pt x="868" y="1226"/>
                    <a:pt x="1068" y="1293"/>
                    <a:pt x="1268" y="1359"/>
                  </a:cubicBezTo>
                  <a:cubicBezTo>
                    <a:pt x="1268" y="1359"/>
                    <a:pt x="1301" y="1359"/>
                    <a:pt x="1335" y="1326"/>
                  </a:cubicBezTo>
                  <a:cubicBezTo>
                    <a:pt x="1335" y="1326"/>
                    <a:pt x="1335" y="1293"/>
                    <a:pt x="1335" y="1259"/>
                  </a:cubicBezTo>
                  <a:cubicBezTo>
                    <a:pt x="1335" y="1226"/>
                    <a:pt x="1034" y="259"/>
                    <a:pt x="567" y="25"/>
                  </a:cubicBezTo>
                  <a:cubicBezTo>
                    <a:pt x="517" y="8"/>
                    <a:pt x="459" y="0"/>
                    <a:pt x="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4651762" y="4430219"/>
              <a:ext cx="60461" cy="25478"/>
            </a:xfrm>
            <a:custGeom>
              <a:rect b="b" l="l" r="r" t="t"/>
              <a:pathLst>
                <a:path extrusionOk="0" h="914" w="2169">
                  <a:moveTo>
                    <a:pt x="367" y="179"/>
                  </a:moveTo>
                  <a:cubicBezTo>
                    <a:pt x="868" y="246"/>
                    <a:pt x="1368" y="413"/>
                    <a:pt x="1835" y="680"/>
                  </a:cubicBezTo>
                  <a:cubicBezTo>
                    <a:pt x="1547" y="717"/>
                    <a:pt x="1283" y="736"/>
                    <a:pt x="1055" y="736"/>
                  </a:cubicBezTo>
                  <a:cubicBezTo>
                    <a:pt x="674" y="736"/>
                    <a:pt x="392" y="684"/>
                    <a:pt x="267" y="580"/>
                  </a:cubicBezTo>
                  <a:cubicBezTo>
                    <a:pt x="201" y="513"/>
                    <a:pt x="167" y="413"/>
                    <a:pt x="167" y="313"/>
                  </a:cubicBezTo>
                  <a:cubicBezTo>
                    <a:pt x="167" y="279"/>
                    <a:pt x="201" y="246"/>
                    <a:pt x="234" y="213"/>
                  </a:cubicBezTo>
                  <a:cubicBezTo>
                    <a:pt x="267" y="179"/>
                    <a:pt x="334" y="179"/>
                    <a:pt x="367" y="179"/>
                  </a:cubicBezTo>
                  <a:close/>
                  <a:moveTo>
                    <a:pt x="381" y="0"/>
                  </a:moveTo>
                  <a:cubicBezTo>
                    <a:pt x="295" y="0"/>
                    <a:pt x="222" y="14"/>
                    <a:pt x="167" y="46"/>
                  </a:cubicBezTo>
                  <a:cubicBezTo>
                    <a:pt x="67" y="113"/>
                    <a:pt x="34" y="179"/>
                    <a:pt x="34" y="279"/>
                  </a:cubicBezTo>
                  <a:cubicBezTo>
                    <a:pt x="0" y="446"/>
                    <a:pt x="67" y="580"/>
                    <a:pt x="167" y="680"/>
                  </a:cubicBezTo>
                  <a:cubicBezTo>
                    <a:pt x="401" y="846"/>
                    <a:pt x="701" y="913"/>
                    <a:pt x="1001" y="913"/>
                  </a:cubicBezTo>
                  <a:cubicBezTo>
                    <a:pt x="1368" y="880"/>
                    <a:pt x="1735" y="846"/>
                    <a:pt x="2102" y="780"/>
                  </a:cubicBezTo>
                  <a:cubicBezTo>
                    <a:pt x="2135" y="746"/>
                    <a:pt x="2169" y="746"/>
                    <a:pt x="2169" y="713"/>
                  </a:cubicBezTo>
                  <a:cubicBezTo>
                    <a:pt x="2169" y="680"/>
                    <a:pt x="2169" y="613"/>
                    <a:pt x="2135" y="613"/>
                  </a:cubicBezTo>
                  <a:cubicBezTo>
                    <a:pt x="1991" y="555"/>
                    <a:pt x="927"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4673142" y="4408225"/>
              <a:ext cx="38161" cy="43736"/>
            </a:xfrm>
            <a:custGeom>
              <a:rect b="b" l="l" r="r" t="t"/>
              <a:pathLst>
                <a:path extrusionOk="0" h="1569" w="1369">
                  <a:moveTo>
                    <a:pt x="468" y="168"/>
                  </a:moveTo>
                  <a:cubicBezTo>
                    <a:pt x="568" y="168"/>
                    <a:pt x="668" y="201"/>
                    <a:pt x="734" y="268"/>
                  </a:cubicBezTo>
                  <a:cubicBezTo>
                    <a:pt x="1001" y="568"/>
                    <a:pt x="1168" y="935"/>
                    <a:pt x="1201" y="1335"/>
                  </a:cubicBezTo>
                  <a:cubicBezTo>
                    <a:pt x="768" y="1102"/>
                    <a:pt x="201" y="501"/>
                    <a:pt x="267" y="268"/>
                  </a:cubicBezTo>
                  <a:cubicBezTo>
                    <a:pt x="267" y="234"/>
                    <a:pt x="267" y="168"/>
                    <a:pt x="401" y="168"/>
                  </a:cubicBezTo>
                  <a:close/>
                  <a:moveTo>
                    <a:pt x="401" y="1"/>
                  </a:moveTo>
                  <a:cubicBezTo>
                    <a:pt x="167" y="34"/>
                    <a:pt x="101" y="134"/>
                    <a:pt x="101" y="234"/>
                  </a:cubicBezTo>
                  <a:cubicBezTo>
                    <a:pt x="1" y="635"/>
                    <a:pt x="835" y="1402"/>
                    <a:pt x="1268" y="1569"/>
                  </a:cubicBezTo>
                  <a:lnTo>
                    <a:pt x="1335" y="1569"/>
                  </a:lnTo>
                  <a:cubicBezTo>
                    <a:pt x="1368" y="1535"/>
                    <a:pt x="1368" y="1502"/>
                    <a:pt x="1368" y="1502"/>
                  </a:cubicBezTo>
                  <a:cubicBezTo>
                    <a:pt x="1368" y="1435"/>
                    <a:pt x="1302" y="501"/>
                    <a:pt x="868" y="134"/>
                  </a:cubicBezTo>
                  <a:cubicBezTo>
                    <a:pt x="734" y="34"/>
                    <a:pt x="568" y="1"/>
                    <a:pt x="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4634088" y="2235161"/>
              <a:ext cx="424035" cy="43708"/>
            </a:xfrm>
            <a:custGeom>
              <a:rect b="b" l="l" r="r" t="t"/>
              <a:pathLst>
                <a:path extrusionOk="0" h="1568" w="15212">
                  <a:moveTo>
                    <a:pt x="234" y="0"/>
                  </a:moveTo>
                  <a:cubicBezTo>
                    <a:pt x="101" y="0"/>
                    <a:pt x="1" y="100"/>
                    <a:pt x="1" y="167"/>
                  </a:cubicBezTo>
                  <a:lnTo>
                    <a:pt x="101" y="1434"/>
                  </a:lnTo>
                  <a:cubicBezTo>
                    <a:pt x="134" y="1501"/>
                    <a:pt x="234" y="1568"/>
                    <a:pt x="368" y="1568"/>
                  </a:cubicBezTo>
                  <a:lnTo>
                    <a:pt x="14945" y="1568"/>
                  </a:lnTo>
                  <a:cubicBezTo>
                    <a:pt x="15078" y="1568"/>
                    <a:pt x="15211" y="1468"/>
                    <a:pt x="15178" y="1368"/>
                  </a:cubicBezTo>
                  <a:lnTo>
                    <a:pt x="14811" y="134"/>
                  </a:lnTo>
                  <a:cubicBezTo>
                    <a:pt x="14744" y="33"/>
                    <a:pt x="14644" y="0"/>
                    <a:pt x="14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4984655" y="2231425"/>
              <a:ext cx="23276" cy="52098"/>
            </a:xfrm>
            <a:custGeom>
              <a:rect b="b" l="l" r="r" t="t"/>
              <a:pathLst>
                <a:path extrusionOk="0" h="1869" w="835">
                  <a:moveTo>
                    <a:pt x="134" y="1"/>
                  </a:moveTo>
                  <a:cubicBezTo>
                    <a:pt x="34" y="1"/>
                    <a:pt x="0" y="67"/>
                    <a:pt x="0" y="101"/>
                  </a:cubicBezTo>
                  <a:lnTo>
                    <a:pt x="167" y="1769"/>
                  </a:lnTo>
                  <a:cubicBezTo>
                    <a:pt x="167" y="1835"/>
                    <a:pt x="234" y="1869"/>
                    <a:pt x="334" y="1869"/>
                  </a:cubicBezTo>
                  <a:lnTo>
                    <a:pt x="701" y="1869"/>
                  </a:lnTo>
                  <a:cubicBezTo>
                    <a:pt x="767" y="1869"/>
                    <a:pt x="834" y="1835"/>
                    <a:pt x="834" y="1769"/>
                  </a:cubicBezTo>
                  <a:lnTo>
                    <a:pt x="667" y="101"/>
                  </a:lnTo>
                  <a:cubicBezTo>
                    <a:pt x="667" y="67"/>
                    <a:pt x="567"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4664780" y="2231425"/>
              <a:ext cx="24196" cy="52098"/>
            </a:xfrm>
            <a:custGeom>
              <a:rect b="b" l="l" r="r" t="t"/>
              <a:pathLst>
                <a:path extrusionOk="0" h="1869" w="868">
                  <a:moveTo>
                    <a:pt x="134" y="1"/>
                  </a:moveTo>
                  <a:cubicBezTo>
                    <a:pt x="34" y="1"/>
                    <a:pt x="0" y="67"/>
                    <a:pt x="0" y="101"/>
                  </a:cubicBezTo>
                  <a:lnTo>
                    <a:pt x="167" y="1769"/>
                  </a:lnTo>
                  <a:cubicBezTo>
                    <a:pt x="201" y="1835"/>
                    <a:pt x="267" y="1869"/>
                    <a:pt x="334" y="1869"/>
                  </a:cubicBezTo>
                  <a:lnTo>
                    <a:pt x="734" y="1869"/>
                  </a:lnTo>
                  <a:cubicBezTo>
                    <a:pt x="801" y="1869"/>
                    <a:pt x="868" y="1835"/>
                    <a:pt x="834" y="1769"/>
                  </a:cubicBezTo>
                  <a:lnTo>
                    <a:pt x="668" y="101"/>
                  </a:lnTo>
                  <a:cubicBezTo>
                    <a:pt x="668" y="67"/>
                    <a:pt x="601" y="1"/>
                    <a:pt x="50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4823784" y="2231425"/>
              <a:ext cx="24196" cy="52098"/>
            </a:xfrm>
            <a:custGeom>
              <a:rect b="b" l="l" r="r" t="t"/>
              <a:pathLst>
                <a:path extrusionOk="0" h="1869" w="868">
                  <a:moveTo>
                    <a:pt x="134" y="1"/>
                  </a:moveTo>
                  <a:cubicBezTo>
                    <a:pt x="67" y="1"/>
                    <a:pt x="0" y="67"/>
                    <a:pt x="34" y="101"/>
                  </a:cubicBezTo>
                  <a:lnTo>
                    <a:pt x="201" y="1769"/>
                  </a:lnTo>
                  <a:cubicBezTo>
                    <a:pt x="201" y="1835"/>
                    <a:pt x="267" y="1869"/>
                    <a:pt x="334" y="1869"/>
                  </a:cubicBezTo>
                  <a:lnTo>
                    <a:pt x="734" y="1869"/>
                  </a:lnTo>
                  <a:cubicBezTo>
                    <a:pt x="801" y="1869"/>
                    <a:pt x="868" y="1835"/>
                    <a:pt x="868" y="1769"/>
                  </a:cubicBezTo>
                  <a:lnTo>
                    <a:pt x="668" y="101"/>
                  </a:lnTo>
                  <a:cubicBezTo>
                    <a:pt x="668" y="67"/>
                    <a:pt x="601" y="1"/>
                    <a:pt x="534"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4807978" y="1322950"/>
              <a:ext cx="17701" cy="10732"/>
            </a:xfrm>
            <a:custGeom>
              <a:rect b="b" l="l" r="r" t="t"/>
              <a:pathLst>
                <a:path extrusionOk="0" h="385" w="635">
                  <a:moveTo>
                    <a:pt x="0" y="1"/>
                  </a:moveTo>
                  <a:cubicBezTo>
                    <a:pt x="0" y="1"/>
                    <a:pt x="150" y="385"/>
                    <a:pt x="415" y="385"/>
                  </a:cubicBezTo>
                  <a:cubicBezTo>
                    <a:pt x="481" y="385"/>
                    <a:pt x="554" y="361"/>
                    <a:pt x="634" y="301"/>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4524369" y="1639118"/>
              <a:ext cx="753182" cy="2219519"/>
            </a:xfrm>
            <a:custGeom>
              <a:rect b="b" l="l" r="r" t="t"/>
              <a:pathLst>
                <a:path extrusionOk="0" h="79624" w="27020">
                  <a:moveTo>
                    <a:pt x="8673" y="0"/>
                  </a:moveTo>
                  <a:cubicBezTo>
                    <a:pt x="7005" y="134"/>
                    <a:pt x="3136" y="400"/>
                    <a:pt x="2269" y="1134"/>
                  </a:cubicBezTo>
                  <a:cubicBezTo>
                    <a:pt x="1435" y="1868"/>
                    <a:pt x="1135" y="16312"/>
                    <a:pt x="1835" y="21415"/>
                  </a:cubicBezTo>
                  <a:cubicBezTo>
                    <a:pt x="2536" y="26519"/>
                    <a:pt x="0" y="71151"/>
                    <a:pt x="1201" y="79624"/>
                  </a:cubicBezTo>
                  <a:cubicBezTo>
                    <a:pt x="6945" y="79204"/>
                    <a:pt x="9976" y="79119"/>
                    <a:pt x="11481" y="79119"/>
                  </a:cubicBezTo>
                  <a:cubicBezTo>
                    <a:pt x="12484" y="79119"/>
                    <a:pt x="12810" y="79157"/>
                    <a:pt x="12810" y="79157"/>
                  </a:cubicBezTo>
                  <a:lnTo>
                    <a:pt x="13177" y="76555"/>
                  </a:lnTo>
                  <a:lnTo>
                    <a:pt x="14211" y="79224"/>
                  </a:lnTo>
                  <a:cubicBezTo>
                    <a:pt x="14211" y="79224"/>
                    <a:pt x="19249" y="78777"/>
                    <a:pt x="23109" y="78777"/>
                  </a:cubicBezTo>
                  <a:cubicBezTo>
                    <a:pt x="24832" y="78777"/>
                    <a:pt x="26320" y="78866"/>
                    <a:pt x="27020" y="79123"/>
                  </a:cubicBezTo>
                  <a:cubicBezTo>
                    <a:pt x="26953" y="70784"/>
                    <a:pt x="23017" y="30055"/>
                    <a:pt x="19881" y="21716"/>
                  </a:cubicBezTo>
                  <a:cubicBezTo>
                    <a:pt x="20949" y="11275"/>
                    <a:pt x="22316" y="1568"/>
                    <a:pt x="21649" y="801"/>
                  </a:cubicBezTo>
                  <a:cubicBezTo>
                    <a:pt x="20949" y="34"/>
                    <a:pt x="15178" y="0"/>
                    <a:pt x="15178" y="0"/>
                  </a:cubicBezTo>
                  <a:cubicBezTo>
                    <a:pt x="14111" y="1134"/>
                    <a:pt x="12676" y="1835"/>
                    <a:pt x="11142" y="1935"/>
                  </a:cubicBezTo>
                  <a:cubicBezTo>
                    <a:pt x="11102" y="1936"/>
                    <a:pt x="11063" y="1936"/>
                    <a:pt x="11024" y="1936"/>
                  </a:cubicBezTo>
                  <a:cubicBezTo>
                    <a:pt x="8706" y="1936"/>
                    <a:pt x="8673"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4900972" y="2184928"/>
              <a:ext cx="181327" cy="65283"/>
            </a:xfrm>
            <a:custGeom>
              <a:rect b="b" l="l" r="r" t="t"/>
              <a:pathLst>
                <a:path extrusionOk="0" h="2342" w="6505">
                  <a:moveTo>
                    <a:pt x="0" y="1"/>
                  </a:moveTo>
                  <a:cubicBezTo>
                    <a:pt x="33" y="701"/>
                    <a:pt x="134" y="1402"/>
                    <a:pt x="334" y="2069"/>
                  </a:cubicBezTo>
                  <a:cubicBezTo>
                    <a:pt x="941" y="2272"/>
                    <a:pt x="2260" y="2342"/>
                    <a:pt x="3584" y="2342"/>
                  </a:cubicBezTo>
                  <a:cubicBezTo>
                    <a:pt x="4658" y="2342"/>
                    <a:pt x="5736" y="2296"/>
                    <a:pt x="6438" y="2236"/>
                  </a:cubicBezTo>
                  <a:lnTo>
                    <a:pt x="6405" y="2136"/>
                  </a:lnTo>
                  <a:lnTo>
                    <a:pt x="6505" y="113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5065551" y="1832521"/>
              <a:ext cx="54886" cy="204603"/>
            </a:xfrm>
            <a:custGeom>
              <a:rect b="b" l="l" r="r" t="t"/>
              <a:pathLst>
                <a:path extrusionOk="0" h="7340" w="1969">
                  <a:moveTo>
                    <a:pt x="0" y="0"/>
                  </a:moveTo>
                  <a:cubicBezTo>
                    <a:pt x="0" y="1935"/>
                    <a:pt x="367" y="5204"/>
                    <a:pt x="1301" y="7339"/>
                  </a:cubicBezTo>
                  <a:cubicBezTo>
                    <a:pt x="1535" y="5104"/>
                    <a:pt x="1768" y="3003"/>
                    <a:pt x="1968" y="1168"/>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809846" y="1689546"/>
              <a:ext cx="85548" cy="2086360"/>
            </a:xfrm>
            <a:custGeom>
              <a:rect b="b" l="l" r="r" t="t"/>
              <a:pathLst>
                <a:path extrusionOk="0" h="74847" w="3069">
                  <a:moveTo>
                    <a:pt x="517" y="1"/>
                  </a:moveTo>
                  <a:cubicBezTo>
                    <a:pt x="459" y="1"/>
                    <a:pt x="400" y="42"/>
                    <a:pt x="400" y="126"/>
                  </a:cubicBezTo>
                  <a:cubicBezTo>
                    <a:pt x="400" y="193"/>
                    <a:pt x="134" y="6731"/>
                    <a:pt x="67" y="20707"/>
                  </a:cubicBezTo>
                  <a:cubicBezTo>
                    <a:pt x="0" y="43724"/>
                    <a:pt x="2802" y="74446"/>
                    <a:pt x="2835" y="74746"/>
                  </a:cubicBezTo>
                  <a:cubicBezTo>
                    <a:pt x="2835" y="74813"/>
                    <a:pt x="2902" y="74846"/>
                    <a:pt x="2936" y="74846"/>
                  </a:cubicBezTo>
                  <a:lnTo>
                    <a:pt x="2969" y="74846"/>
                  </a:lnTo>
                  <a:cubicBezTo>
                    <a:pt x="3036" y="74846"/>
                    <a:pt x="3069" y="74779"/>
                    <a:pt x="3069" y="74713"/>
                  </a:cubicBezTo>
                  <a:cubicBezTo>
                    <a:pt x="3036" y="74412"/>
                    <a:pt x="234" y="43724"/>
                    <a:pt x="300" y="20707"/>
                  </a:cubicBezTo>
                  <a:cubicBezTo>
                    <a:pt x="367" y="6731"/>
                    <a:pt x="634" y="193"/>
                    <a:pt x="634" y="126"/>
                  </a:cubicBezTo>
                  <a:cubicBezTo>
                    <a:pt x="634" y="42"/>
                    <a:pt x="576"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4959372" y="2231537"/>
              <a:ext cx="132239" cy="141243"/>
            </a:xfrm>
            <a:custGeom>
              <a:rect b="b" l="l" r="r" t="t"/>
              <a:pathLst>
                <a:path extrusionOk="0" h="5067" w="4744">
                  <a:moveTo>
                    <a:pt x="142" y="0"/>
                  </a:moveTo>
                  <a:cubicBezTo>
                    <a:pt x="67" y="0"/>
                    <a:pt x="0" y="64"/>
                    <a:pt x="40" y="163"/>
                  </a:cubicBezTo>
                  <a:cubicBezTo>
                    <a:pt x="874" y="2298"/>
                    <a:pt x="2475" y="4033"/>
                    <a:pt x="4543" y="5067"/>
                  </a:cubicBezTo>
                  <a:lnTo>
                    <a:pt x="4610" y="5067"/>
                  </a:lnTo>
                  <a:cubicBezTo>
                    <a:pt x="4643" y="5067"/>
                    <a:pt x="4677" y="5034"/>
                    <a:pt x="4710" y="5000"/>
                  </a:cubicBezTo>
                  <a:cubicBezTo>
                    <a:pt x="4743" y="4934"/>
                    <a:pt x="4710" y="4867"/>
                    <a:pt x="4643" y="4833"/>
                  </a:cubicBezTo>
                  <a:cubicBezTo>
                    <a:pt x="2642" y="3833"/>
                    <a:pt x="1107" y="2165"/>
                    <a:pt x="273" y="97"/>
                  </a:cubicBezTo>
                  <a:cubicBezTo>
                    <a:pt x="247" y="29"/>
                    <a:pt x="192" y="0"/>
                    <a:pt x="1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4513218" y="1905054"/>
              <a:ext cx="349553" cy="396187"/>
            </a:xfrm>
            <a:custGeom>
              <a:rect b="b" l="l" r="r" t="t"/>
              <a:pathLst>
                <a:path extrusionOk="0" h="14213" w="12540">
                  <a:moveTo>
                    <a:pt x="734" y="0"/>
                  </a:moveTo>
                  <a:cubicBezTo>
                    <a:pt x="334" y="0"/>
                    <a:pt x="0" y="367"/>
                    <a:pt x="67" y="768"/>
                  </a:cubicBezTo>
                  <a:lnTo>
                    <a:pt x="1735" y="13443"/>
                  </a:lnTo>
                  <a:cubicBezTo>
                    <a:pt x="1801" y="13877"/>
                    <a:pt x="2135" y="14210"/>
                    <a:pt x="2602" y="14210"/>
                  </a:cubicBezTo>
                  <a:lnTo>
                    <a:pt x="11809" y="14210"/>
                  </a:lnTo>
                  <a:cubicBezTo>
                    <a:pt x="11826" y="14212"/>
                    <a:pt x="11842" y="14212"/>
                    <a:pt x="11859" y="14212"/>
                  </a:cubicBezTo>
                  <a:cubicBezTo>
                    <a:pt x="12265" y="14212"/>
                    <a:pt x="12540" y="13828"/>
                    <a:pt x="12476" y="13443"/>
                  </a:cubicBezTo>
                  <a:lnTo>
                    <a:pt x="10841" y="768"/>
                  </a:lnTo>
                  <a:cubicBezTo>
                    <a:pt x="10775" y="334"/>
                    <a:pt x="10408" y="34"/>
                    <a:pt x="9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4843297" y="2037102"/>
              <a:ext cx="88364" cy="118775"/>
            </a:xfrm>
            <a:custGeom>
              <a:rect b="b" l="l" r="r" t="t"/>
              <a:pathLst>
                <a:path extrusionOk="0" h="4261" w="3170">
                  <a:moveTo>
                    <a:pt x="201" y="0"/>
                  </a:moveTo>
                  <a:lnTo>
                    <a:pt x="1" y="3569"/>
                  </a:lnTo>
                  <a:cubicBezTo>
                    <a:pt x="1" y="3569"/>
                    <a:pt x="1126" y="4260"/>
                    <a:pt x="2222" y="4260"/>
                  </a:cubicBezTo>
                  <a:cubicBezTo>
                    <a:pt x="2551" y="4260"/>
                    <a:pt x="2877" y="4198"/>
                    <a:pt x="3170" y="4036"/>
                  </a:cubicBezTo>
                  <a:lnTo>
                    <a:pt x="2936" y="2602"/>
                  </a:lnTo>
                  <a:lnTo>
                    <a:pt x="201"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4594114" y="2238868"/>
              <a:ext cx="72559" cy="133912"/>
            </a:xfrm>
            <a:custGeom>
              <a:rect b="b" l="l" r="r" t="t"/>
              <a:pathLst>
                <a:path extrusionOk="0" h="4804" w="2603">
                  <a:moveTo>
                    <a:pt x="2502" y="1"/>
                  </a:moveTo>
                  <a:cubicBezTo>
                    <a:pt x="2435" y="1"/>
                    <a:pt x="2369" y="34"/>
                    <a:pt x="2369" y="101"/>
                  </a:cubicBezTo>
                  <a:cubicBezTo>
                    <a:pt x="2035" y="1802"/>
                    <a:pt x="1234" y="3370"/>
                    <a:pt x="34" y="4604"/>
                  </a:cubicBezTo>
                  <a:cubicBezTo>
                    <a:pt x="0" y="4637"/>
                    <a:pt x="0" y="4704"/>
                    <a:pt x="34" y="4771"/>
                  </a:cubicBezTo>
                  <a:cubicBezTo>
                    <a:pt x="67" y="4771"/>
                    <a:pt x="100" y="4804"/>
                    <a:pt x="134" y="4804"/>
                  </a:cubicBezTo>
                  <a:cubicBezTo>
                    <a:pt x="167" y="4804"/>
                    <a:pt x="200" y="4771"/>
                    <a:pt x="234" y="4771"/>
                  </a:cubicBezTo>
                  <a:cubicBezTo>
                    <a:pt x="2335" y="2469"/>
                    <a:pt x="2602" y="234"/>
                    <a:pt x="2602" y="134"/>
                  </a:cubicBezTo>
                  <a:cubicBezTo>
                    <a:pt x="2602" y="67"/>
                    <a:pt x="2569" y="1"/>
                    <a:pt x="25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4767056" y="2029659"/>
              <a:ext cx="90231" cy="114399"/>
            </a:xfrm>
            <a:custGeom>
              <a:rect b="b" l="l" r="r" t="t"/>
              <a:pathLst>
                <a:path extrusionOk="0" h="4104" w="3237">
                  <a:moveTo>
                    <a:pt x="34" y="0"/>
                  </a:moveTo>
                  <a:lnTo>
                    <a:pt x="1" y="2969"/>
                  </a:lnTo>
                  <a:lnTo>
                    <a:pt x="3236" y="4103"/>
                  </a:lnTo>
                  <a:lnTo>
                    <a:pt x="3236" y="4103"/>
                  </a:lnTo>
                  <a:lnTo>
                    <a:pt x="2936" y="267"/>
                  </a:lnTo>
                  <a:lnTo>
                    <a:pt x="34" y="0"/>
                  </a:lnTo>
                  <a:close/>
                </a:path>
              </a:pathLst>
            </a:custGeom>
            <a:solidFill>
              <a:srgbClr val="FFC3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4881431" y="1664207"/>
              <a:ext cx="390557" cy="570378"/>
            </a:xfrm>
            <a:custGeom>
              <a:rect b="b" l="l" r="r" t="t"/>
              <a:pathLst>
                <a:path extrusionOk="0" h="20462" w="14011">
                  <a:moveTo>
                    <a:pt x="8907" y="1"/>
                  </a:moveTo>
                  <a:lnTo>
                    <a:pt x="4370" y="3170"/>
                  </a:lnTo>
                  <a:cubicBezTo>
                    <a:pt x="4404" y="3203"/>
                    <a:pt x="4504" y="3337"/>
                    <a:pt x="4571" y="3403"/>
                  </a:cubicBezTo>
                  <a:lnTo>
                    <a:pt x="4771" y="3703"/>
                  </a:lnTo>
                  <a:cubicBezTo>
                    <a:pt x="4937" y="3937"/>
                    <a:pt x="5071" y="4137"/>
                    <a:pt x="5204" y="4371"/>
                  </a:cubicBezTo>
                  <a:cubicBezTo>
                    <a:pt x="5471" y="4771"/>
                    <a:pt x="5738" y="5238"/>
                    <a:pt x="6005" y="5672"/>
                  </a:cubicBezTo>
                  <a:cubicBezTo>
                    <a:pt x="6505" y="6606"/>
                    <a:pt x="6972" y="7540"/>
                    <a:pt x="7373" y="8507"/>
                  </a:cubicBezTo>
                  <a:cubicBezTo>
                    <a:pt x="8173" y="10408"/>
                    <a:pt x="8740" y="12410"/>
                    <a:pt x="9040" y="14478"/>
                  </a:cubicBezTo>
                  <a:cubicBezTo>
                    <a:pt x="9040" y="14711"/>
                    <a:pt x="9074" y="14945"/>
                    <a:pt x="9107" y="15212"/>
                  </a:cubicBezTo>
                  <a:lnTo>
                    <a:pt x="9140" y="15479"/>
                  </a:lnTo>
                  <a:lnTo>
                    <a:pt x="9074" y="15479"/>
                  </a:lnTo>
                  <a:cubicBezTo>
                    <a:pt x="8673" y="15479"/>
                    <a:pt x="8307" y="15479"/>
                    <a:pt x="7906" y="15412"/>
                  </a:cubicBezTo>
                  <a:cubicBezTo>
                    <a:pt x="6972" y="15245"/>
                    <a:pt x="6005" y="15012"/>
                    <a:pt x="5104" y="14678"/>
                  </a:cubicBezTo>
                  <a:cubicBezTo>
                    <a:pt x="4637" y="14478"/>
                    <a:pt x="4137" y="14278"/>
                    <a:pt x="3670" y="14078"/>
                  </a:cubicBezTo>
                  <a:lnTo>
                    <a:pt x="2969" y="13744"/>
                  </a:lnTo>
                  <a:cubicBezTo>
                    <a:pt x="2736" y="13644"/>
                    <a:pt x="2502" y="13510"/>
                    <a:pt x="2302" y="13410"/>
                  </a:cubicBezTo>
                  <a:lnTo>
                    <a:pt x="1" y="18781"/>
                  </a:lnTo>
                  <a:cubicBezTo>
                    <a:pt x="368" y="18914"/>
                    <a:pt x="634" y="18981"/>
                    <a:pt x="935" y="19048"/>
                  </a:cubicBezTo>
                  <a:lnTo>
                    <a:pt x="1835" y="19315"/>
                  </a:lnTo>
                  <a:cubicBezTo>
                    <a:pt x="2402" y="19481"/>
                    <a:pt x="3003" y="19648"/>
                    <a:pt x="3603" y="19782"/>
                  </a:cubicBezTo>
                  <a:cubicBezTo>
                    <a:pt x="4871" y="20082"/>
                    <a:pt x="6138" y="20315"/>
                    <a:pt x="7406" y="20415"/>
                  </a:cubicBezTo>
                  <a:cubicBezTo>
                    <a:pt x="7751" y="20445"/>
                    <a:pt x="8089" y="20462"/>
                    <a:pt x="8426" y="20462"/>
                  </a:cubicBezTo>
                  <a:cubicBezTo>
                    <a:pt x="8840" y="20462"/>
                    <a:pt x="9252" y="20437"/>
                    <a:pt x="9674" y="20382"/>
                  </a:cubicBezTo>
                  <a:cubicBezTo>
                    <a:pt x="10108" y="20315"/>
                    <a:pt x="10575" y="20215"/>
                    <a:pt x="11008" y="20048"/>
                  </a:cubicBezTo>
                  <a:cubicBezTo>
                    <a:pt x="11542" y="19848"/>
                    <a:pt x="12076" y="19581"/>
                    <a:pt x="12510" y="19181"/>
                  </a:cubicBezTo>
                  <a:cubicBezTo>
                    <a:pt x="13010" y="18748"/>
                    <a:pt x="13410" y="18214"/>
                    <a:pt x="13677" y="17580"/>
                  </a:cubicBezTo>
                  <a:cubicBezTo>
                    <a:pt x="13877" y="17046"/>
                    <a:pt x="14011" y="16479"/>
                    <a:pt x="14011" y="15912"/>
                  </a:cubicBezTo>
                  <a:cubicBezTo>
                    <a:pt x="14011" y="15679"/>
                    <a:pt x="14011" y="15445"/>
                    <a:pt x="13977" y="15212"/>
                  </a:cubicBezTo>
                  <a:lnTo>
                    <a:pt x="13944" y="14745"/>
                  </a:lnTo>
                  <a:cubicBezTo>
                    <a:pt x="13911" y="14444"/>
                    <a:pt x="13877" y="14144"/>
                    <a:pt x="13844" y="13844"/>
                  </a:cubicBezTo>
                  <a:cubicBezTo>
                    <a:pt x="13510" y="11409"/>
                    <a:pt x="12910" y="9007"/>
                    <a:pt x="12076" y="6706"/>
                  </a:cubicBezTo>
                  <a:cubicBezTo>
                    <a:pt x="11642" y="5571"/>
                    <a:pt x="11175" y="4437"/>
                    <a:pt x="10675" y="3337"/>
                  </a:cubicBezTo>
                  <a:cubicBezTo>
                    <a:pt x="10408" y="2769"/>
                    <a:pt x="10141" y="2236"/>
                    <a:pt x="9841" y="1702"/>
                  </a:cubicBezTo>
                  <a:lnTo>
                    <a:pt x="9407" y="868"/>
                  </a:lnTo>
                  <a:lnTo>
                    <a:pt x="9174" y="434"/>
                  </a:lnTo>
                  <a:cubicBezTo>
                    <a:pt x="9074" y="301"/>
                    <a:pt x="9007" y="168"/>
                    <a:pt x="8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4832146" y="1630728"/>
              <a:ext cx="155319" cy="163682"/>
            </a:xfrm>
            <a:custGeom>
              <a:rect b="b" l="l" r="r" t="t"/>
              <a:pathLst>
                <a:path extrusionOk="0" h="5872" w="5572">
                  <a:moveTo>
                    <a:pt x="3903" y="1"/>
                  </a:moveTo>
                  <a:cubicBezTo>
                    <a:pt x="2736" y="935"/>
                    <a:pt x="1435" y="1702"/>
                    <a:pt x="1" y="2236"/>
                  </a:cubicBezTo>
                  <a:cubicBezTo>
                    <a:pt x="1035" y="3170"/>
                    <a:pt x="1068" y="5872"/>
                    <a:pt x="1068" y="5872"/>
                  </a:cubicBezTo>
                  <a:cubicBezTo>
                    <a:pt x="1068" y="5872"/>
                    <a:pt x="5571" y="2569"/>
                    <a:pt x="5405" y="268"/>
                  </a:cubicBezTo>
                  <a:cubicBezTo>
                    <a:pt x="4938" y="101"/>
                    <a:pt x="4437" y="1"/>
                    <a:pt x="39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4697311" y="1635690"/>
              <a:ext cx="115347" cy="142915"/>
            </a:xfrm>
            <a:custGeom>
              <a:rect b="b" l="l" r="r" t="t"/>
              <a:pathLst>
                <a:path extrusionOk="0" h="5127" w="4138">
                  <a:moveTo>
                    <a:pt x="2069" y="0"/>
                  </a:moveTo>
                  <a:cubicBezTo>
                    <a:pt x="1770" y="0"/>
                    <a:pt x="1473" y="52"/>
                    <a:pt x="1202" y="157"/>
                  </a:cubicBezTo>
                  <a:cubicBezTo>
                    <a:pt x="1" y="2391"/>
                    <a:pt x="2603" y="5127"/>
                    <a:pt x="2603" y="5127"/>
                  </a:cubicBezTo>
                  <a:cubicBezTo>
                    <a:pt x="2603" y="5127"/>
                    <a:pt x="3103" y="2925"/>
                    <a:pt x="4137" y="1991"/>
                  </a:cubicBezTo>
                  <a:cubicBezTo>
                    <a:pt x="3337" y="1658"/>
                    <a:pt x="2736" y="924"/>
                    <a:pt x="2603" y="56"/>
                  </a:cubicBezTo>
                  <a:cubicBezTo>
                    <a:pt x="2428" y="19"/>
                    <a:pt x="2248" y="0"/>
                    <a:pt x="20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4714064" y="1165869"/>
              <a:ext cx="190637" cy="198944"/>
            </a:xfrm>
            <a:custGeom>
              <a:rect b="b" l="l" r="r" t="t"/>
              <a:pathLst>
                <a:path extrusionOk="0" h="7137" w="6839">
                  <a:moveTo>
                    <a:pt x="3217" y="1"/>
                  </a:moveTo>
                  <a:cubicBezTo>
                    <a:pt x="2566" y="1"/>
                    <a:pt x="1810" y="486"/>
                    <a:pt x="934" y="1700"/>
                  </a:cubicBezTo>
                  <a:cubicBezTo>
                    <a:pt x="0" y="3034"/>
                    <a:pt x="5104" y="6636"/>
                    <a:pt x="6839" y="7137"/>
                  </a:cubicBezTo>
                  <a:cubicBezTo>
                    <a:pt x="6402" y="5417"/>
                    <a:pt x="5393"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4765189" y="1267087"/>
              <a:ext cx="117186" cy="139570"/>
            </a:xfrm>
            <a:custGeom>
              <a:rect b="b" l="l" r="r" t="t"/>
              <a:pathLst>
                <a:path extrusionOk="0" h="5007" w="4204">
                  <a:moveTo>
                    <a:pt x="2369" y="203"/>
                  </a:moveTo>
                  <a:cubicBezTo>
                    <a:pt x="2436" y="203"/>
                    <a:pt x="2503" y="203"/>
                    <a:pt x="2603" y="237"/>
                  </a:cubicBezTo>
                  <a:cubicBezTo>
                    <a:pt x="3470" y="404"/>
                    <a:pt x="3970" y="1604"/>
                    <a:pt x="3704" y="2839"/>
                  </a:cubicBezTo>
                  <a:cubicBezTo>
                    <a:pt x="3463" y="3984"/>
                    <a:pt x="2677" y="4802"/>
                    <a:pt x="1888" y="4802"/>
                  </a:cubicBezTo>
                  <a:cubicBezTo>
                    <a:pt x="1804" y="4802"/>
                    <a:pt x="1719" y="4793"/>
                    <a:pt x="1635" y="4773"/>
                  </a:cubicBezTo>
                  <a:cubicBezTo>
                    <a:pt x="735" y="4573"/>
                    <a:pt x="234" y="3406"/>
                    <a:pt x="501" y="2171"/>
                  </a:cubicBezTo>
                  <a:cubicBezTo>
                    <a:pt x="768" y="1037"/>
                    <a:pt x="1569" y="203"/>
                    <a:pt x="2369" y="203"/>
                  </a:cubicBezTo>
                  <a:close/>
                  <a:moveTo>
                    <a:pt x="2325" y="1"/>
                  </a:moveTo>
                  <a:cubicBezTo>
                    <a:pt x="1423" y="1"/>
                    <a:pt x="537" y="878"/>
                    <a:pt x="268" y="2105"/>
                  </a:cubicBezTo>
                  <a:cubicBezTo>
                    <a:pt x="1" y="3472"/>
                    <a:pt x="568" y="4773"/>
                    <a:pt x="1569" y="4973"/>
                  </a:cubicBezTo>
                  <a:cubicBezTo>
                    <a:pt x="1669" y="5007"/>
                    <a:pt x="1736" y="5007"/>
                    <a:pt x="1836" y="5007"/>
                  </a:cubicBezTo>
                  <a:cubicBezTo>
                    <a:pt x="2770" y="5007"/>
                    <a:pt x="3637" y="4140"/>
                    <a:pt x="3904" y="2905"/>
                  </a:cubicBezTo>
                  <a:cubicBezTo>
                    <a:pt x="4204" y="1538"/>
                    <a:pt x="3637" y="237"/>
                    <a:pt x="2636" y="37"/>
                  </a:cubicBezTo>
                  <a:cubicBezTo>
                    <a:pt x="2533" y="12"/>
                    <a:pt x="2429" y="1"/>
                    <a:pt x="2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4652682" y="1250556"/>
              <a:ext cx="117186" cy="140295"/>
            </a:xfrm>
            <a:custGeom>
              <a:rect b="b" l="l" r="r" t="t"/>
              <a:pathLst>
                <a:path extrusionOk="0" h="5033" w="4204">
                  <a:moveTo>
                    <a:pt x="2369" y="196"/>
                  </a:moveTo>
                  <a:cubicBezTo>
                    <a:pt x="2436" y="196"/>
                    <a:pt x="2503" y="229"/>
                    <a:pt x="2603" y="229"/>
                  </a:cubicBezTo>
                  <a:cubicBezTo>
                    <a:pt x="3470" y="429"/>
                    <a:pt x="3970" y="1597"/>
                    <a:pt x="3703" y="2831"/>
                  </a:cubicBezTo>
                  <a:cubicBezTo>
                    <a:pt x="3462" y="3976"/>
                    <a:pt x="2677" y="4795"/>
                    <a:pt x="1863" y="4795"/>
                  </a:cubicBezTo>
                  <a:cubicBezTo>
                    <a:pt x="1776" y="4795"/>
                    <a:pt x="1689" y="4785"/>
                    <a:pt x="1602" y="4766"/>
                  </a:cubicBezTo>
                  <a:cubicBezTo>
                    <a:pt x="735" y="4599"/>
                    <a:pt x="234" y="3398"/>
                    <a:pt x="501" y="2164"/>
                  </a:cubicBezTo>
                  <a:cubicBezTo>
                    <a:pt x="635" y="1564"/>
                    <a:pt x="901" y="1063"/>
                    <a:pt x="1335" y="630"/>
                  </a:cubicBezTo>
                  <a:cubicBezTo>
                    <a:pt x="1602" y="363"/>
                    <a:pt x="1969" y="229"/>
                    <a:pt x="2369" y="196"/>
                  </a:cubicBezTo>
                  <a:close/>
                  <a:moveTo>
                    <a:pt x="2333" y="1"/>
                  </a:moveTo>
                  <a:cubicBezTo>
                    <a:pt x="1906" y="1"/>
                    <a:pt x="1499" y="172"/>
                    <a:pt x="1202" y="496"/>
                  </a:cubicBezTo>
                  <a:cubicBezTo>
                    <a:pt x="735" y="930"/>
                    <a:pt x="434" y="1497"/>
                    <a:pt x="301" y="2097"/>
                  </a:cubicBezTo>
                  <a:cubicBezTo>
                    <a:pt x="1" y="3498"/>
                    <a:pt x="568" y="4766"/>
                    <a:pt x="1569" y="4999"/>
                  </a:cubicBezTo>
                  <a:cubicBezTo>
                    <a:pt x="1669" y="4999"/>
                    <a:pt x="1769" y="5033"/>
                    <a:pt x="1869" y="5033"/>
                  </a:cubicBezTo>
                  <a:cubicBezTo>
                    <a:pt x="2769" y="5033"/>
                    <a:pt x="3670" y="4132"/>
                    <a:pt x="3937" y="2898"/>
                  </a:cubicBezTo>
                  <a:cubicBezTo>
                    <a:pt x="4204" y="1530"/>
                    <a:pt x="3637" y="229"/>
                    <a:pt x="2636" y="29"/>
                  </a:cubicBezTo>
                  <a:cubicBezTo>
                    <a:pt x="2535" y="10"/>
                    <a:pt x="2433" y="1"/>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4755906" y="1325515"/>
              <a:ext cx="22328" cy="11429"/>
            </a:xfrm>
            <a:custGeom>
              <a:rect b="b" l="l" r="r" t="t"/>
              <a:pathLst>
                <a:path extrusionOk="0" h="410" w="801">
                  <a:moveTo>
                    <a:pt x="219" y="0"/>
                  </a:moveTo>
                  <a:cubicBezTo>
                    <a:pt x="179" y="0"/>
                    <a:pt x="139" y="3"/>
                    <a:pt x="100" y="9"/>
                  </a:cubicBezTo>
                  <a:cubicBezTo>
                    <a:pt x="34" y="9"/>
                    <a:pt x="0" y="75"/>
                    <a:pt x="34" y="109"/>
                  </a:cubicBezTo>
                  <a:cubicBezTo>
                    <a:pt x="34" y="176"/>
                    <a:pt x="100" y="209"/>
                    <a:pt x="134" y="209"/>
                  </a:cubicBezTo>
                  <a:cubicBezTo>
                    <a:pt x="162" y="203"/>
                    <a:pt x="191" y="200"/>
                    <a:pt x="220" y="200"/>
                  </a:cubicBezTo>
                  <a:cubicBezTo>
                    <a:pt x="357" y="200"/>
                    <a:pt x="490" y="265"/>
                    <a:pt x="601" y="376"/>
                  </a:cubicBezTo>
                  <a:cubicBezTo>
                    <a:pt x="601" y="376"/>
                    <a:pt x="634" y="409"/>
                    <a:pt x="668" y="409"/>
                  </a:cubicBezTo>
                  <a:cubicBezTo>
                    <a:pt x="701" y="409"/>
                    <a:pt x="734" y="409"/>
                    <a:pt x="768" y="376"/>
                  </a:cubicBezTo>
                  <a:cubicBezTo>
                    <a:pt x="801" y="342"/>
                    <a:pt x="801" y="276"/>
                    <a:pt x="768" y="209"/>
                  </a:cubicBezTo>
                  <a:cubicBezTo>
                    <a:pt x="629" y="70"/>
                    <a:pt x="420" y="0"/>
                    <a:pt x="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1"/>
          <p:cNvSpPr txBox="1"/>
          <p:nvPr>
            <p:ph idx="1" type="body"/>
          </p:nvPr>
        </p:nvSpPr>
        <p:spPr>
          <a:xfrm>
            <a:off x="432100" y="1296800"/>
            <a:ext cx="4575900" cy="3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t>Time Dependent Planning on a Layered Social Cost Map for Human-Aware Robot Navigation</a:t>
            </a:r>
            <a:endParaRPr b="1" i="1" sz="1600"/>
          </a:p>
          <a:p>
            <a:pPr indent="0" lvl="0" marL="0" rtl="0" algn="l">
              <a:spcBef>
                <a:spcPts val="0"/>
              </a:spcBef>
              <a:spcAft>
                <a:spcPts val="0"/>
              </a:spcAft>
              <a:buNone/>
            </a:pPr>
            <a:r>
              <a:rPr lang="en" sz="1200"/>
              <a:t>Marina Kollmitz, Kaijen Hsiao, Johannes Gaa and Wolfram Burgard (2015)</a:t>
            </a:r>
            <a:endParaRPr sz="1200"/>
          </a:p>
          <a:p>
            <a:pPr indent="0" lvl="0" marL="0" rtl="0" algn="l">
              <a:spcBef>
                <a:spcPts val="0"/>
              </a:spcBef>
              <a:spcAft>
                <a:spcPts val="0"/>
              </a:spcAft>
              <a:buNone/>
            </a:pPr>
            <a:r>
              <a:t/>
            </a:r>
            <a:endParaRPr sz="1200"/>
          </a:p>
          <a:p>
            <a:pPr indent="-317500" lvl="0" marL="457200" rtl="0" algn="l">
              <a:spcBef>
                <a:spcPts val="0"/>
              </a:spcBef>
              <a:spcAft>
                <a:spcPts val="0"/>
              </a:spcAft>
              <a:buSzPts val="1400"/>
              <a:buAutoNum type="arabicPeriod"/>
            </a:pPr>
            <a:r>
              <a:rPr lang="en"/>
              <a:t>Presents a novel, planning based approach for social robot navigation.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Combines time-dependent A*, search based path planning with dynamic, social cost maps and a Gaussian social cost model.</a:t>
            </a:r>
            <a:endParaRPr/>
          </a:p>
          <a:p>
            <a:pPr indent="0" lvl="0" marL="457200" rtl="0" algn="l">
              <a:spcBef>
                <a:spcPts val="0"/>
              </a:spcBef>
              <a:spcAft>
                <a:spcPts val="0"/>
              </a:spcAft>
              <a:buNone/>
            </a:pPr>
            <a:r>
              <a:t/>
            </a:r>
            <a:endParaRPr/>
          </a:p>
        </p:txBody>
      </p:sp>
      <p:sp>
        <p:nvSpPr>
          <p:cNvPr id="619" name="Google Shape;619;p3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pic>
        <p:nvPicPr>
          <p:cNvPr id="620" name="Google Shape;620;p31"/>
          <p:cNvPicPr preferRelativeResize="0"/>
          <p:nvPr/>
        </p:nvPicPr>
        <p:blipFill>
          <a:blip r:embed="rId3">
            <a:alphaModFix/>
          </a:blip>
          <a:stretch>
            <a:fillRect/>
          </a:stretch>
        </p:blipFill>
        <p:spPr>
          <a:xfrm>
            <a:off x="5008000" y="1155251"/>
            <a:ext cx="3851752" cy="2134351"/>
          </a:xfrm>
          <a:prstGeom prst="rect">
            <a:avLst/>
          </a:prstGeom>
          <a:noFill/>
          <a:ln>
            <a:noFill/>
          </a:ln>
        </p:spPr>
      </p:pic>
      <p:pic>
        <p:nvPicPr>
          <p:cNvPr id="621" name="Google Shape;621;p31"/>
          <p:cNvPicPr preferRelativeResize="0"/>
          <p:nvPr/>
        </p:nvPicPr>
        <p:blipFill>
          <a:blip r:embed="rId4">
            <a:alphaModFix/>
          </a:blip>
          <a:stretch>
            <a:fillRect/>
          </a:stretch>
        </p:blipFill>
        <p:spPr>
          <a:xfrm>
            <a:off x="4950150" y="3289600"/>
            <a:ext cx="4068400" cy="180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2"/>
          <p:cNvSpPr txBox="1"/>
          <p:nvPr>
            <p:ph idx="1" type="body"/>
          </p:nvPr>
        </p:nvSpPr>
        <p:spPr>
          <a:xfrm>
            <a:off x="494825" y="1296800"/>
            <a:ext cx="3930900" cy="3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600"/>
              <a:t>2D Map Building and Path Planning Based on LiDAR</a:t>
            </a:r>
            <a:endParaRPr b="1" i="1" sz="1600"/>
          </a:p>
          <a:p>
            <a:pPr indent="0" lvl="0" marL="0" rtl="0" algn="l">
              <a:spcBef>
                <a:spcPts val="0"/>
              </a:spcBef>
              <a:spcAft>
                <a:spcPts val="0"/>
              </a:spcAft>
              <a:buNone/>
            </a:pPr>
            <a:r>
              <a:rPr lang="en" sz="1200"/>
              <a:t>Chi Zhang, Junzheng Wang, Jing Li, Min Yan (2017)</a:t>
            </a:r>
            <a:endParaRPr sz="1200"/>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Presents a method which employs LiDAR to construct a 2D map.</a:t>
            </a:r>
            <a:endParaRPr/>
          </a:p>
          <a:p>
            <a:pPr indent="-317500" lvl="0" marL="457200" rtl="0" algn="l">
              <a:spcBef>
                <a:spcPts val="0"/>
              </a:spcBef>
              <a:spcAft>
                <a:spcPts val="0"/>
              </a:spcAft>
              <a:buSzPts val="1400"/>
              <a:buAutoNum type="arabicPeriod"/>
            </a:pPr>
            <a:r>
              <a:rPr lang="en"/>
              <a:t>To enhance efficiency of dynamic planning, this work combines AD* with DWA.</a:t>
            </a:r>
            <a:endParaRPr/>
          </a:p>
          <a:p>
            <a:pPr indent="-317500" lvl="0" marL="457200" rtl="0" algn="l">
              <a:spcBef>
                <a:spcPts val="0"/>
              </a:spcBef>
              <a:spcAft>
                <a:spcPts val="0"/>
              </a:spcAft>
              <a:buSzPts val="1400"/>
              <a:buAutoNum type="arabicPeriod"/>
            </a:pPr>
            <a:r>
              <a:rPr lang="en"/>
              <a:t>Global Grid Map - SLAM</a:t>
            </a:r>
            <a:endParaRPr/>
          </a:p>
          <a:p>
            <a:pPr indent="0" lvl="0" marL="457200" rtl="0" algn="l">
              <a:spcBef>
                <a:spcPts val="0"/>
              </a:spcBef>
              <a:spcAft>
                <a:spcPts val="0"/>
              </a:spcAft>
              <a:buNone/>
            </a:pPr>
            <a:r>
              <a:rPr lang="en"/>
              <a:t>Localization - AMCL, GPS</a:t>
            </a:r>
            <a:endParaRPr/>
          </a:p>
          <a:p>
            <a:pPr indent="-317500" lvl="0" marL="457200" rtl="0" algn="l">
              <a:spcBef>
                <a:spcPts val="0"/>
              </a:spcBef>
              <a:spcAft>
                <a:spcPts val="0"/>
              </a:spcAft>
              <a:buSzPts val="1400"/>
              <a:buAutoNum type="arabicPeriod"/>
            </a:pPr>
            <a:r>
              <a:rPr lang="en"/>
              <a:t>Global Path Planning - AD*</a:t>
            </a:r>
            <a:endParaRPr/>
          </a:p>
          <a:p>
            <a:pPr indent="0" lvl="0" marL="457200" rtl="0" algn="l">
              <a:spcBef>
                <a:spcPts val="0"/>
              </a:spcBef>
              <a:spcAft>
                <a:spcPts val="0"/>
              </a:spcAft>
              <a:buNone/>
            </a:pPr>
            <a:r>
              <a:rPr lang="en"/>
              <a:t>Local Path Planning - DWA</a:t>
            </a:r>
            <a:endParaRPr/>
          </a:p>
        </p:txBody>
      </p:sp>
      <p:sp>
        <p:nvSpPr>
          <p:cNvPr id="627" name="Google Shape;627;p3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pic>
        <p:nvPicPr>
          <p:cNvPr id="628" name="Google Shape;628;p32"/>
          <p:cNvPicPr preferRelativeResize="0"/>
          <p:nvPr/>
        </p:nvPicPr>
        <p:blipFill>
          <a:blip r:embed="rId3">
            <a:alphaModFix/>
          </a:blip>
          <a:stretch>
            <a:fillRect/>
          </a:stretch>
        </p:blipFill>
        <p:spPr>
          <a:xfrm>
            <a:off x="4350889" y="1000200"/>
            <a:ext cx="4413474" cy="36871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